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5"/>
  </p:notesMasterIdLst>
  <p:sldIdLst>
    <p:sldId id="266" r:id="rId3"/>
    <p:sldId id="257" r:id="rId4"/>
    <p:sldId id="265" r:id="rId5"/>
    <p:sldId id="295" r:id="rId6"/>
    <p:sldId id="260" r:id="rId7"/>
    <p:sldId id="274" r:id="rId8"/>
    <p:sldId id="263" r:id="rId9"/>
    <p:sldId id="296" r:id="rId10"/>
    <p:sldId id="307" r:id="rId11"/>
    <p:sldId id="297" r:id="rId12"/>
    <p:sldId id="298" r:id="rId13"/>
    <p:sldId id="299" r:id="rId14"/>
    <p:sldId id="308" r:id="rId15"/>
    <p:sldId id="309" r:id="rId16"/>
    <p:sldId id="311" r:id="rId17"/>
    <p:sldId id="310" r:id="rId18"/>
    <p:sldId id="312" r:id="rId19"/>
    <p:sldId id="313" r:id="rId20"/>
    <p:sldId id="315" r:id="rId21"/>
    <p:sldId id="262" r:id="rId22"/>
    <p:sldId id="256" r:id="rId23"/>
    <p:sldId id="277" r:id="rId24"/>
    <p:sldId id="258" r:id="rId25"/>
    <p:sldId id="259" r:id="rId26"/>
    <p:sldId id="278" r:id="rId27"/>
    <p:sldId id="261" r:id="rId28"/>
    <p:sldId id="279" r:id="rId29"/>
    <p:sldId id="280" r:id="rId30"/>
    <p:sldId id="281" r:id="rId31"/>
    <p:sldId id="306" r:id="rId32"/>
    <p:sldId id="283" r:id="rId33"/>
    <p:sldId id="284" r:id="rId34"/>
    <p:sldId id="285" r:id="rId35"/>
    <p:sldId id="269" r:id="rId36"/>
    <p:sldId id="270" r:id="rId37"/>
    <p:sldId id="271" r:id="rId38"/>
    <p:sldId id="272" r:id="rId39"/>
    <p:sldId id="286" r:id="rId40"/>
    <p:sldId id="287" r:id="rId41"/>
    <p:sldId id="275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64" r:id="rId50"/>
    <p:sldId id="305" r:id="rId51"/>
    <p:sldId id="273" r:id="rId52"/>
    <p:sldId id="267" r:id="rId53"/>
    <p:sldId id="268" r:id="rId54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8" autoAdjust="0"/>
  </p:normalViewPr>
  <p:slideViewPr>
    <p:cSldViewPr snapToGrid="0" snapToObjects="1">
      <p:cViewPr varScale="1">
        <p:scale>
          <a:sx n="49" d="100"/>
          <a:sy n="49" d="100"/>
        </p:scale>
        <p:origin x="131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FCCAF-E6CA-4A40-B344-D1F29124FF07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FA424-7467-4ECA-9910-49B20FAA8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4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A18ED-1B6C-4126-B5DF-98E2E88C4F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36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Contact details – if you would like to get involved. </a:t>
            </a:r>
          </a:p>
          <a:p>
            <a:endParaRPr lang="en-GB" dirty="0"/>
          </a:p>
          <a:p>
            <a:r>
              <a:rPr lang="en-GB" dirty="0"/>
              <a:t>We are looking for a number of interactions with businesses, and there are promotion and sponsorship opportunities.</a:t>
            </a:r>
            <a:r>
              <a:rPr lang="en-GB" baseline="0" dirty="0"/>
              <a:t> </a:t>
            </a:r>
          </a:p>
          <a:p>
            <a:endParaRPr lang="en-GB" baseline="0" dirty="0"/>
          </a:p>
          <a:p>
            <a:r>
              <a:rPr lang="en-GB" baseline="0" dirty="0"/>
              <a:t>Jon Hunt – Contact Details </a:t>
            </a:r>
          </a:p>
          <a:p>
            <a:endParaRPr lang="en-GB" baseline="0" dirty="0"/>
          </a:p>
          <a:p>
            <a:r>
              <a:rPr lang="en-GB" baseline="0" dirty="0"/>
              <a:t>City of Sport Cards are on the tables if people answer them then please leave your ideas or suggestions with us.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A18ED-1B6C-4126-B5DF-98E2E88C4F1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76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3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8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80"/>
              </a:spcBef>
            </a:pPr>
            <a:fld id="{81D60167-4931-47E6-BA6A-407CBD079E47}" type="slidenum">
              <a:rPr lang="pt-BR" b="0" spc="10" smtClean="0">
                <a:latin typeface="Trebuchet MS"/>
                <a:cs typeface="Trebuchet MS"/>
              </a:rPr>
              <a:pPr marL="25400">
                <a:spcBef>
                  <a:spcPts val="80"/>
                </a:spcBef>
              </a:pPr>
              <a:t>‹#›</a:t>
            </a:fld>
            <a:r>
              <a:rPr lang="pt-BR" b="0" spc="10">
                <a:latin typeface="Trebuchet MS"/>
                <a:cs typeface="Trebuchet MS"/>
              </a:rPr>
              <a:t> </a:t>
            </a:r>
            <a:r>
              <a:rPr lang="pt-BR" b="0" spc="-190">
                <a:latin typeface="Trebuchet MS"/>
                <a:cs typeface="Trebuchet MS"/>
              </a:rPr>
              <a:t>|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20"/>
              <a:t>V </a:t>
            </a:r>
            <a:r>
              <a:rPr lang="pt-BR" spc="-10"/>
              <a:t>C </a:t>
            </a:r>
            <a:r>
              <a:rPr lang="pt-BR" spc="40"/>
              <a:t>– </a:t>
            </a:r>
            <a:r>
              <a:rPr lang="pt-BR" spc="10"/>
              <a:t>D </a:t>
            </a:r>
            <a:r>
              <a:rPr lang="pt-BR" spc="-30"/>
              <a:t>E </a:t>
            </a:r>
            <a:r>
              <a:rPr lang="pt-BR" spc="-25"/>
              <a:t>S </a:t>
            </a:r>
            <a:r>
              <a:rPr lang="pt-BR" spc="10"/>
              <a:t>I </a:t>
            </a:r>
            <a:r>
              <a:rPr lang="pt-BR" spc="-20"/>
              <a:t>G </a:t>
            </a:r>
            <a:r>
              <a:rPr lang="pt-BR" spc="40"/>
              <a:t>N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-20"/>
              <a:t>A </a:t>
            </a:r>
            <a:r>
              <a:rPr lang="pt-BR" spc="10"/>
              <a:t>D I </a:t>
            </a:r>
            <a:r>
              <a:rPr lang="pt-BR" spc="40"/>
              <a:t>N N </a:t>
            </a:r>
            <a:r>
              <a:rPr lang="pt-BR"/>
              <a:t>O </a:t>
            </a:r>
            <a:r>
              <a:rPr lang="pt-BR" spc="20"/>
              <a:t>V </a:t>
            </a:r>
            <a:r>
              <a:rPr lang="pt-BR" spc="-20"/>
              <a:t>A</a:t>
            </a:r>
            <a:r>
              <a:rPr lang="pt-BR" spc="100"/>
              <a:t> </a:t>
            </a:r>
            <a:r>
              <a:rPr lang="pt-BR" spc="15"/>
              <a:t>T </a:t>
            </a:r>
            <a:r>
              <a:rPr lang="pt-BR" spc="10"/>
              <a:t>I </a:t>
            </a:r>
            <a:r>
              <a:rPr lang="pt-BR"/>
              <a:t>O </a:t>
            </a:r>
            <a:r>
              <a:rPr lang="pt-BR" spc="40"/>
              <a:t>N</a:t>
            </a:r>
            <a:endParaRPr lang="pt-BR" spc="40" dirty="0"/>
          </a:p>
        </p:txBody>
      </p:sp>
    </p:spTree>
    <p:extLst>
      <p:ext uri="{BB962C8B-B14F-4D97-AF65-F5344CB8AC3E}">
        <p14:creationId xmlns:p14="http://schemas.microsoft.com/office/powerpoint/2010/main" val="4288185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80"/>
              </a:spcBef>
            </a:pPr>
            <a:fld id="{81D60167-4931-47E6-BA6A-407CBD079E47}" type="slidenum">
              <a:rPr lang="pt-BR" b="0" spc="10" smtClean="0">
                <a:latin typeface="Trebuchet MS"/>
                <a:cs typeface="Trebuchet MS"/>
              </a:rPr>
              <a:pPr marL="25400">
                <a:spcBef>
                  <a:spcPts val="80"/>
                </a:spcBef>
              </a:pPr>
              <a:t>‹#›</a:t>
            </a:fld>
            <a:r>
              <a:rPr lang="pt-BR" b="0" spc="10">
                <a:latin typeface="Trebuchet MS"/>
                <a:cs typeface="Trebuchet MS"/>
              </a:rPr>
              <a:t> </a:t>
            </a:r>
            <a:r>
              <a:rPr lang="pt-BR" b="0" spc="-190">
                <a:latin typeface="Trebuchet MS"/>
                <a:cs typeface="Trebuchet MS"/>
              </a:rPr>
              <a:t>|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20"/>
              <a:t>V </a:t>
            </a:r>
            <a:r>
              <a:rPr lang="pt-BR" spc="-10"/>
              <a:t>C </a:t>
            </a:r>
            <a:r>
              <a:rPr lang="pt-BR" spc="40"/>
              <a:t>– </a:t>
            </a:r>
            <a:r>
              <a:rPr lang="pt-BR" spc="10"/>
              <a:t>D </a:t>
            </a:r>
            <a:r>
              <a:rPr lang="pt-BR" spc="-30"/>
              <a:t>E </a:t>
            </a:r>
            <a:r>
              <a:rPr lang="pt-BR" spc="-25"/>
              <a:t>S </a:t>
            </a:r>
            <a:r>
              <a:rPr lang="pt-BR" spc="10"/>
              <a:t>I </a:t>
            </a:r>
            <a:r>
              <a:rPr lang="pt-BR" spc="-20"/>
              <a:t>G </a:t>
            </a:r>
            <a:r>
              <a:rPr lang="pt-BR" spc="40"/>
              <a:t>N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-20"/>
              <a:t>A </a:t>
            </a:r>
            <a:r>
              <a:rPr lang="pt-BR" spc="10"/>
              <a:t>D I </a:t>
            </a:r>
            <a:r>
              <a:rPr lang="pt-BR" spc="40"/>
              <a:t>N N </a:t>
            </a:r>
            <a:r>
              <a:rPr lang="pt-BR"/>
              <a:t>O </a:t>
            </a:r>
            <a:r>
              <a:rPr lang="pt-BR" spc="20"/>
              <a:t>V </a:t>
            </a:r>
            <a:r>
              <a:rPr lang="pt-BR" spc="-20"/>
              <a:t>A</a:t>
            </a:r>
            <a:r>
              <a:rPr lang="pt-BR" spc="100"/>
              <a:t> </a:t>
            </a:r>
            <a:r>
              <a:rPr lang="pt-BR" spc="15"/>
              <a:t>T </a:t>
            </a:r>
            <a:r>
              <a:rPr lang="pt-BR" spc="10"/>
              <a:t>I </a:t>
            </a:r>
            <a:r>
              <a:rPr lang="pt-BR"/>
              <a:t>O </a:t>
            </a:r>
            <a:r>
              <a:rPr lang="pt-BR" spc="40"/>
              <a:t>N</a:t>
            </a:r>
            <a:endParaRPr lang="pt-BR" spc="40" dirty="0"/>
          </a:p>
        </p:txBody>
      </p:sp>
    </p:spTree>
    <p:extLst>
      <p:ext uri="{BB962C8B-B14F-4D97-AF65-F5344CB8AC3E}">
        <p14:creationId xmlns:p14="http://schemas.microsoft.com/office/powerpoint/2010/main" val="155639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80"/>
              </a:spcBef>
            </a:pPr>
            <a:fld id="{81D60167-4931-47E6-BA6A-407CBD079E47}" type="slidenum">
              <a:rPr lang="pt-BR" b="0" spc="10" smtClean="0">
                <a:latin typeface="Trebuchet MS"/>
                <a:cs typeface="Trebuchet MS"/>
              </a:rPr>
              <a:pPr marL="25400">
                <a:spcBef>
                  <a:spcPts val="80"/>
                </a:spcBef>
              </a:pPr>
              <a:t>‹#›</a:t>
            </a:fld>
            <a:r>
              <a:rPr lang="pt-BR" b="0" spc="10">
                <a:latin typeface="Trebuchet MS"/>
                <a:cs typeface="Trebuchet MS"/>
              </a:rPr>
              <a:t> </a:t>
            </a:r>
            <a:r>
              <a:rPr lang="pt-BR" b="0" spc="-190">
                <a:latin typeface="Trebuchet MS"/>
                <a:cs typeface="Trebuchet MS"/>
              </a:rPr>
              <a:t>|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20"/>
              <a:t>V </a:t>
            </a:r>
            <a:r>
              <a:rPr lang="pt-BR" spc="-10"/>
              <a:t>C </a:t>
            </a:r>
            <a:r>
              <a:rPr lang="pt-BR" spc="40"/>
              <a:t>– </a:t>
            </a:r>
            <a:r>
              <a:rPr lang="pt-BR" spc="10"/>
              <a:t>D </a:t>
            </a:r>
            <a:r>
              <a:rPr lang="pt-BR" spc="-30"/>
              <a:t>E </a:t>
            </a:r>
            <a:r>
              <a:rPr lang="pt-BR" spc="-25"/>
              <a:t>S </a:t>
            </a:r>
            <a:r>
              <a:rPr lang="pt-BR" spc="10"/>
              <a:t>I </a:t>
            </a:r>
            <a:r>
              <a:rPr lang="pt-BR" spc="-20"/>
              <a:t>G </a:t>
            </a:r>
            <a:r>
              <a:rPr lang="pt-BR" spc="40"/>
              <a:t>N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-20"/>
              <a:t>A </a:t>
            </a:r>
            <a:r>
              <a:rPr lang="pt-BR" spc="10"/>
              <a:t>D I </a:t>
            </a:r>
            <a:r>
              <a:rPr lang="pt-BR" spc="40"/>
              <a:t>N N </a:t>
            </a:r>
            <a:r>
              <a:rPr lang="pt-BR"/>
              <a:t>O </a:t>
            </a:r>
            <a:r>
              <a:rPr lang="pt-BR" spc="20"/>
              <a:t>V </a:t>
            </a:r>
            <a:r>
              <a:rPr lang="pt-BR" spc="-20"/>
              <a:t>A</a:t>
            </a:r>
            <a:r>
              <a:rPr lang="pt-BR" spc="100"/>
              <a:t> </a:t>
            </a:r>
            <a:r>
              <a:rPr lang="pt-BR" spc="15"/>
              <a:t>T </a:t>
            </a:r>
            <a:r>
              <a:rPr lang="pt-BR" spc="10"/>
              <a:t>I </a:t>
            </a:r>
            <a:r>
              <a:rPr lang="pt-BR"/>
              <a:t>O </a:t>
            </a:r>
            <a:r>
              <a:rPr lang="pt-BR" spc="40"/>
              <a:t>N</a:t>
            </a:r>
            <a:endParaRPr lang="pt-BR" spc="40" dirty="0"/>
          </a:p>
        </p:txBody>
      </p:sp>
    </p:spTree>
    <p:extLst>
      <p:ext uri="{BB962C8B-B14F-4D97-AF65-F5344CB8AC3E}">
        <p14:creationId xmlns:p14="http://schemas.microsoft.com/office/powerpoint/2010/main" val="239117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607974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40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EB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8273796" y="6079241"/>
            <a:ext cx="870611" cy="778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80"/>
              </a:spcBef>
            </a:pPr>
            <a:fld id="{81D60167-4931-47E6-BA6A-407CBD079E47}" type="slidenum">
              <a:rPr lang="pt-BR" b="0" spc="10" smtClean="0">
                <a:latin typeface="Trebuchet MS"/>
                <a:cs typeface="Trebuchet MS"/>
              </a:rPr>
              <a:pPr marL="25400">
                <a:spcBef>
                  <a:spcPts val="80"/>
                </a:spcBef>
              </a:pPr>
              <a:t>‹#›</a:t>
            </a:fld>
            <a:r>
              <a:rPr lang="pt-BR" b="0" spc="10">
                <a:latin typeface="Trebuchet MS"/>
                <a:cs typeface="Trebuchet MS"/>
              </a:rPr>
              <a:t> </a:t>
            </a:r>
            <a:r>
              <a:rPr lang="pt-BR" b="0" spc="-190">
                <a:latin typeface="Trebuchet MS"/>
                <a:cs typeface="Trebuchet MS"/>
              </a:rPr>
              <a:t>|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20"/>
              <a:t>V </a:t>
            </a:r>
            <a:r>
              <a:rPr lang="pt-BR" spc="-10"/>
              <a:t>C </a:t>
            </a:r>
            <a:r>
              <a:rPr lang="pt-BR" spc="40"/>
              <a:t>– </a:t>
            </a:r>
            <a:r>
              <a:rPr lang="pt-BR" spc="10"/>
              <a:t>D </a:t>
            </a:r>
            <a:r>
              <a:rPr lang="pt-BR" spc="-30"/>
              <a:t>E </a:t>
            </a:r>
            <a:r>
              <a:rPr lang="pt-BR" spc="-25"/>
              <a:t>S </a:t>
            </a:r>
            <a:r>
              <a:rPr lang="pt-BR" spc="10"/>
              <a:t>I </a:t>
            </a:r>
            <a:r>
              <a:rPr lang="pt-BR" spc="-20"/>
              <a:t>G </a:t>
            </a:r>
            <a:r>
              <a:rPr lang="pt-BR" spc="40"/>
              <a:t>N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-20"/>
              <a:t>A </a:t>
            </a:r>
            <a:r>
              <a:rPr lang="pt-BR" spc="10"/>
              <a:t>D I </a:t>
            </a:r>
            <a:r>
              <a:rPr lang="pt-BR" spc="40"/>
              <a:t>N N </a:t>
            </a:r>
            <a:r>
              <a:rPr lang="pt-BR"/>
              <a:t>O </a:t>
            </a:r>
            <a:r>
              <a:rPr lang="pt-BR" spc="20"/>
              <a:t>V </a:t>
            </a:r>
            <a:r>
              <a:rPr lang="pt-BR" spc="-20"/>
              <a:t>A</a:t>
            </a:r>
            <a:r>
              <a:rPr lang="pt-BR" spc="100"/>
              <a:t> </a:t>
            </a:r>
            <a:r>
              <a:rPr lang="pt-BR" spc="15"/>
              <a:t>T </a:t>
            </a:r>
            <a:r>
              <a:rPr lang="pt-BR" spc="10"/>
              <a:t>I </a:t>
            </a:r>
            <a:r>
              <a:rPr lang="pt-BR"/>
              <a:t>O </a:t>
            </a:r>
            <a:r>
              <a:rPr lang="pt-BR" spc="40"/>
              <a:t>N</a:t>
            </a:r>
            <a:endParaRPr lang="pt-BR" spc="40" dirty="0"/>
          </a:p>
        </p:txBody>
      </p:sp>
    </p:spTree>
    <p:extLst>
      <p:ext uri="{BB962C8B-B14F-4D97-AF65-F5344CB8AC3E}">
        <p14:creationId xmlns:p14="http://schemas.microsoft.com/office/powerpoint/2010/main" val="2046347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80"/>
              </a:spcBef>
            </a:pPr>
            <a:fld id="{81D60167-4931-47E6-BA6A-407CBD079E47}" type="slidenum">
              <a:rPr lang="pt-BR" b="0" spc="10" smtClean="0">
                <a:latin typeface="Trebuchet MS"/>
                <a:cs typeface="Trebuchet MS"/>
              </a:rPr>
              <a:pPr marL="25400">
                <a:spcBef>
                  <a:spcPts val="80"/>
                </a:spcBef>
              </a:pPr>
              <a:t>‹#›</a:t>
            </a:fld>
            <a:r>
              <a:rPr lang="pt-BR" b="0" spc="10">
                <a:latin typeface="Trebuchet MS"/>
                <a:cs typeface="Trebuchet MS"/>
              </a:rPr>
              <a:t> </a:t>
            </a:r>
            <a:r>
              <a:rPr lang="pt-BR" b="0" spc="-190">
                <a:latin typeface="Trebuchet MS"/>
                <a:cs typeface="Trebuchet MS"/>
              </a:rPr>
              <a:t>|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20"/>
              <a:t>V </a:t>
            </a:r>
            <a:r>
              <a:rPr lang="pt-BR" spc="-10"/>
              <a:t>C </a:t>
            </a:r>
            <a:r>
              <a:rPr lang="pt-BR" spc="40"/>
              <a:t>– </a:t>
            </a:r>
            <a:r>
              <a:rPr lang="pt-BR" spc="10"/>
              <a:t>D </a:t>
            </a:r>
            <a:r>
              <a:rPr lang="pt-BR" spc="-30"/>
              <a:t>E </a:t>
            </a:r>
            <a:r>
              <a:rPr lang="pt-BR" spc="-25"/>
              <a:t>S </a:t>
            </a:r>
            <a:r>
              <a:rPr lang="pt-BR" spc="10"/>
              <a:t>I </a:t>
            </a:r>
            <a:r>
              <a:rPr lang="pt-BR" spc="-20"/>
              <a:t>G </a:t>
            </a:r>
            <a:r>
              <a:rPr lang="pt-BR" spc="40"/>
              <a:t>N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-20"/>
              <a:t>A </a:t>
            </a:r>
            <a:r>
              <a:rPr lang="pt-BR" spc="10"/>
              <a:t>D I </a:t>
            </a:r>
            <a:r>
              <a:rPr lang="pt-BR" spc="40"/>
              <a:t>N N </a:t>
            </a:r>
            <a:r>
              <a:rPr lang="pt-BR"/>
              <a:t>O </a:t>
            </a:r>
            <a:r>
              <a:rPr lang="pt-BR" spc="20"/>
              <a:t>V </a:t>
            </a:r>
            <a:r>
              <a:rPr lang="pt-BR" spc="-20"/>
              <a:t>A</a:t>
            </a:r>
            <a:r>
              <a:rPr lang="pt-BR" spc="100"/>
              <a:t> </a:t>
            </a:r>
            <a:r>
              <a:rPr lang="pt-BR" spc="15"/>
              <a:t>T </a:t>
            </a:r>
            <a:r>
              <a:rPr lang="pt-BR" spc="10"/>
              <a:t>I </a:t>
            </a:r>
            <a:r>
              <a:rPr lang="pt-BR"/>
              <a:t>O </a:t>
            </a:r>
            <a:r>
              <a:rPr lang="pt-BR" spc="40"/>
              <a:t>N</a:t>
            </a:r>
            <a:endParaRPr lang="pt-BR" spc="40" dirty="0"/>
          </a:p>
        </p:txBody>
      </p:sp>
    </p:spTree>
    <p:extLst>
      <p:ext uri="{BB962C8B-B14F-4D97-AF65-F5344CB8AC3E}">
        <p14:creationId xmlns:p14="http://schemas.microsoft.com/office/powerpoint/2010/main" val="49016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3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5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6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6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1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5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609B-2E5B-7744-97CA-150A671F2F29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AB09A-5950-4940-AC41-0C6A03228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07974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40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EB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8273796" y="6079241"/>
            <a:ext cx="870611" cy="7787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0661" y="3196844"/>
            <a:ext cx="3862679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62331" y="6374032"/>
            <a:ext cx="2569210" cy="1000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80"/>
              </a:spcBef>
            </a:pPr>
            <a:fld id="{81D60167-4931-47E6-BA6A-407CBD079E47}" type="slidenum">
              <a:rPr lang="pt-BR" b="0" spc="10" smtClean="0">
                <a:latin typeface="Trebuchet MS"/>
                <a:cs typeface="Trebuchet MS"/>
              </a:rPr>
              <a:pPr marL="25400">
                <a:spcBef>
                  <a:spcPts val="80"/>
                </a:spcBef>
              </a:pPr>
              <a:t>‹#›</a:t>
            </a:fld>
            <a:r>
              <a:rPr lang="pt-BR" b="0" spc="10">
                <a:latin typeface="Trebuchet MS"/>
                <a:cs typeface="Trebuchet MS"/>
              </a:rPr>
              <a:t> </a:t>
            </a:r>
            <a:r>
              <a:rPr lang="pt-BR" b="0" spc="-190">
                <a:latin typeface="Trebuchet MS"/>
                <a:cs typeface="Trebuchet MS"/>
              </a:rPr>
              <a:t>|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20"/>
              <a:t>V </a:t>
            </a:r>
            <a:r>
              <a:rPr lang="pt-BR" spc="-10"/>
              <a:t>C </a:t>
            </a:r>
            <a:r>
              <a:rPr lang="pt-BR" spc="40"/>
              <a:t>– </a:t>
            </a:r>
            <a:r>
              <a:rPr lang="pt-BR" spc="10"/>
              <a:t>D </a:t>
            </a:r>
            <a:r>
              <a:rPr lang="pt-BR" spc="-30"/>
              <a:t>E </a:t>
            </a:r>
            <a:r>
              <a:rPr lang="pt-BR" spc="-25"/>
              <a:t>S </a:t>
            </a:r>
            <a:r>
              <a:rPr lang="pt-BR" spc="10"/>
              <a:t>I </a:t>
            </a:r>
            <a:r>
              <a:rPr lang="pt-BR" spc="-20"/>
              <a:t>G </a:t>
            </a:r>
            <a:r>
              <a:rPr lang="pt-BR" spc="40"/>
              <a:t>N </a:t>
            </a:r>
            <a:r>
              <a:rPr lang="pt-BR" spc="-5"/>
              <a:t>L </a:t>
            </a:r>
            <a:r>
              <a:rPr lang="pt-BR" spc="-30"/>
              <a:t>E </a:t>
            </a:r>
            <a:r>
              <a:rPr lang="pt-BR" spc="-20"/>
              <a:t>A </a:t>
            </a:r>
            <a:r>
              <a:rPr lang="pt-BR" spc="10"/>
              <a:t>D I </a:t>
            </a:r>
            <a:r>
              <a:rPr lang="pt-BR" spc="40"/>
              <a:t>N N </a:t>
            </a:r>
            <a:r>
              <a:rPr lang="pt-BR"/>
              <a:t>O </a:t>
            </a:r>
            <a:r>
              <a:rPr lang="pt-BR" spc="20"/>
              <a:t>V </a:t>
            </a:r>
            <a:r>
              <a:rPr lang="pt-BR" spc="-20"/>
              <a:t>A</a:t>
            </a:r>
            <a:r>
              <a:rPr lang="pt-BR" spc="100"/>
              <a:t> </a:t>
            </a:r>
            <a:r>
              <a:rPr lang="pt-BR" spc="15"/>
              <a:t>T </a:t>
            </a:r>
            <a:r>
              <a:rPr lang="pt-BR" spc="10"/>
              <a:t>I </a:t>
            </a:r>
            <a:r>
              <a:rPr lang="pt-BR"/>
              <a:t>O </a:t>
            </a:r>
            <a:r>
              <a:rPr lang="pt-BR" spc="40"/>
              <a:t>N</a:t>
            </a:r>
            <a:endParaRPr lang="pt-BR" spc="40" dirty="0"/>
          </a:p>
        </p:txBody>
      </p:sp>
    </p:spTree>
    <p:extLst>
      <p:ext uri="{BB962C8B-B14F-4D97-AF65-F5344CB8AC3E}">
        <p14:creationId xmlns:p14="http://schemas.microsoft.com/office/powerpoint/2010/main" val="81321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hyperlink" Target="mailto:Jonathan.Hunt@Coventry.gov.uk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4869701"/>
            <a:ext cx="89844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54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54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8B50D8-9267-4E02-BD8E-F866D901864C}"/>
              </a:ext>
            </a:extLst>
          </p:cNvPr>
          <p:cNvSpPr txBox="1">
            <a:spLocks/>
          </p:cNvSpPr>
          <p:nvPr/>
        </p:nvSpPr>
        <p:spPr>
          <a:xfrm>
            <a:off x="133716" y="-258153"/>
            <a:ext cx="5976751" cy="11034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  <a:latin typeface="75 Helvetica Bold"/>
                <a:cs typeface="75 Helvetica Bold"/>
              </a:rPr>
              <a:t>Wifi</a:t>
            </a:r>
            <a:r>
              <a:rPr lang="en-US" sz="2800" b="1" dirty="0">
                <a:solidFill>
                  <a:schemeClr val="bg1"/>
                </a:solidFill>
                <a:latin typeface="75 Helvetica Bold"/>
                <a:cs typeface="75 Helvetica Bold"/>
              </a:rPr>
              <a:t> Code: Coventry City Council Guest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C268-D234-4B58-80F0-80D1EF737770}"/>
              </a:ext>
            </a:extLst>
          </p:cNvPr>
          <p:cNvSpPr txBox="1"/>
          <p:nvPr/>
        </p:nvSpPr>
        <p:spPr>
          <a:xfrm>
            <a:off x="169334" y="583689"/>
            <a:ext cx="2607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75 Helvetica Bold"/>
                <a:cs typeface="75 Helvetica Bold"/>
              </a:rPr>
              <a:t>Password: Enter your email address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7131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11724F5-128A-1243-A74A-A1FAD0300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3229"/>
            <a:ext cx="9144000" cy="514752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16ACA-1D5C-BC49-9D3E-F77C8AFC4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09" y="838764"/>
            <a:ext cx="5159507" cy="49824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34D53E-7754-CA46-9277-CBF4424CF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4" y="1088605"/>
            <a:ext cx="966827" cy="505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750" y="3014211"/>
            <a:ext cx="29952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002060"/>
                </a:solidFill>
              </a:rPr>
              <a:t>Culture and Sport</a:t>
            </a:r>
          </a:p>
        </p:txBody>
      </p:sp>
    </p:spTree>
    <p:extLst>
      <p:ext uri="{BB962C8B-B14F-4D97-AF65-F5344CB8AC3E}">
        <p14:creationId xmlns:p14="http://schemas.microsoft.com/office/powerpoint/2010/main" val="1605657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56C7E-FD13-524B-A669-ACEA2BA5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0F428B73-C90A-7340-9050-0D76F95E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229"/>
            <a:ext cx="9144000" cy="5147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529B9-9282-3444-8E96-72A31D01E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4" y="1088605"/>
            <a:ext cx="966827" cy="5059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2778" y="2992102"/>
            <a:ext cx="18749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002060"/>
                </a:solidFill>
              </a:rPr>
              <a:t>Wellbeing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b="17555"/>
          <a:stretch/>
        </p:blipFill>
        <p:spPr>
          <a:xfrm>
            <a:off x="4566020" y="853229"/>
            <a:ext cx="4747365" cy="4955840"/>
          </a:xfrm>
        </p:spPr>
      </p:pic>
    </p:spTree>
    <p:extLst>
      <p:ext uri="{BB962C8B-B14F-4D97-AF65-F5344CB8AC3E}">
        <p14:creationId xmlns:p14="http://schemas.microsoft.com/office/powerpoint/2010/main" val="1022686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D8EB-20B8-4D4B-9E48-3FECCF06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80D4C7B2-7CD6-AF49-AF3C-68F480BEA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229"/>
            <a:ext cx="9144000" cy="5147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961A7-6E1C-6243-954E-2DE293DB6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4" y="1088605"/>
            <a:ext cx="966827" cy="5059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008" y="3001292"/>
            <a:ext cx="17132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002060"/>
                </a:solidFill>
              </a:rPr>
              <a:t>Celebrate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59540"/>
            <a:ext cx="5059841" cy="5569230"/>
          </a:xfrm>
        </p:spPr>
      </p:pic>
    </p:spTree>
    <p:extLst>
      <p:ext uri="{BB962C8B-B14F-4D97-AF65-F5344CB8AC3E}">
        <p14:creationId xmlns:p14="http://schemas.microsoft.com/office/powerpoint/2010/main" val="80923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28232-049B-4F76-B903-64E5F5053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47" y="1704537"/>
            <a:ext cx="4730906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14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CV card.png">
            <a:extLst>
              <a:ext uri="{FF2B5EF4-FFF2-40B4-BE49-F238E27FC236}">
                <a16:creationId xmlns:a16="http://schemas.microsoft.com/office/drawing/2014/main" id="{B7EE1824-A1CA-49F9-BB22-C9969EE84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30" y="2093550"/>
            <a:ext cx="4793539" cy="29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41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9-18 at 11.1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853983"/>
            <a:ext cx="7416209" cy="51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3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9-18 at 11.15.05.png">
            <a:extLst>
              <a:ext uri="{FF2B5EF4-FFF2-40B4-BE49-F238E27FC236}">
                <a16:creationId xmlns:a16="http://schemas.microsoft.com/office/drawing/2014/main" id="{D79123A3-E1D9-4A43-9089-C046746DE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8" y="680147"/>
            <a:ext cx="8259224" cy="54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3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9-18 at 11.14.06.png">
            <a:extLst>
              <a:ext uri="{FF2B5EF4-FFF2-40B4-BE49-F238E27FC236}">
                <a16:creationId xmlns:a16="http://schemas.microsoft.com/office/drawing/2014/main" id="{5D6673B9-87D5-4F83-800C-3BE7159F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22" y="0"/>
            <a:ext cx="5280155" cy="688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6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9-18 at 11.14.50.png">
            <a:extLst>
              <a:ext uri="{FF2B5EF4-FFF2-40B4-BE49-F238E27FC236}">
                <a16:creationId xmlns:a16="http://schemas.microsoft.com/office/drawing/2014/main" id="{94136B3B-CCD4-40E5-90B2-F4ECCAB71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212" y="506163"/>
            <a:ext cx="10304236" cy="58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1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C6EC51C5-8B4D-A644-B1C5-52531D5DD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229"/>
            <a:ext cx="9144000" cy="5147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77B9C-3E07-4444-AB40-9F50D399A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4" y="1088605"/>
            <a:ext cx="966827" cy="5059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1266" y="2099704"/>
            <a:ext cx="394646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100" b="1" dirty="0">
                <a:hlinkClick r:id="rId5"/>
              </a:rPr>
              <a:t>www.Coventry.gov.uk/cityofsport</a:t>
            </a:r>
          </a:p>
          <a:p>
            <a:pPr lvl="0" algn="ctr"/>
            <a:endParaRPr lang="en-US" sz="2100" b="1" dirty="0">
              <a:hlinkClick r:id="rId5"/>
            </a:endParaRPr>
          </a:p>
          <a:p>
            <a:pPr lvl="0" algn="ctr"/>
            <a:r>
              <a:rPr lang="en-US" sz="2100" b="1" dirty="0">
                <a:hlinkClick r:id="rId5"/>
              </a:rPr>
              <a:t>Jonathan.Hunt@Coventry.gov.uk</a:t>
            </a:r>
            <a:endParaRPr lang="en-US" sz="2100" b="1" dirty="0"/>
          </a:p>
          <a:p>
            <a:pPr lvl="0" algn="ctr"/>
            <a:r>
              <a:rPr lang="en-US" sz="2100" b="1" dirty="0">
                <a:solidFill>
                  <a:srgbClr val="002060"/>
                </a:solidFill>
              </a:rPr>
              <a:t>  </a:t>
            </a:r>
          </a:p>
          <a:p>
            <a:pPr lvl="0" algn="ctr"/>
            <a:r>
              <a:rPr lang="en-US" sz="2100" b="1" dirty="0">
                <a:solidFill>
                  <a:srgbClr val="002060"/>
                </a:solidFill>
              </a:rPr>
              <a:t>Development Manager </a:t>
            </a:r>
          </a:p>
          <a:p>
            <a:pPr lvl="0" algn="ctr"/>
            <a:r>
              <a:rPr lang="en-US" sz="2100" b="1" dirty="0">
                <a:solidFill>
                  <a:srgbClr val="002060"/>
                </a:solidFill>
              </a:rPr>
              <a:t>Sport and Active Recreation</a:t>
            </a:r>
          </a:p>
          <a:p>
            <a:pPr lvl="0" algn="ctr"/>
            <a:endParaRPr lang="en-US" sz="2100" b="1" dirty="0">
              <a:solidFill>
                <a:srgbClr val="002060"/>
              </a:solidFill>
            </a:endParaRPr>
          </a:p>
          <a:p>
            <a:pPr lvl="0" algn="ctr"/>
            <a:r>
              <a:rPr lang="en-US" sz="2100" b="1" dirty="0">
                <a:solidFill>
                  <a:srgbClr val="002060"/>
                </a:solidFill>
              </a:rPr>
              <a:t>t:07932013587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857251"/>
            <a:ext cx="4967648" cy="4967648"/>
          </a:xfrm>
        </p:spPr>
      </p:pic>
    </p:spTree>
    <p:extLst>
      <p:ext uri="{BB962C8B-B14F-4D97-AF65-F5344CB8AC3E}">
        <p14:creationId xmlns:p14="http://schemas.microsoft.com/office/powerpoint/2010/main" val="344185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01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75 Helvetica Bold"/>
                <a:cs typeface="75 Helvetica Bold"/>
              </a:rPr>
              <a:t>Adam Dent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2" y="3221091"/>
            <a:ext cx="596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Managing Director</a:t>
            </a:r>
          </a:p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Advent Communications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4195DA-D928-4C95-B969-1D0B5EEED99E}"/>
              </a:ext>
            </a:extLst>
          </p:cNvPr>
          <p:cNvSpPr txBox="1">
            <a:spLocks/>
          </p:cNvSpPr>
          <p:nvPr/>
        </p:nvSpPr>
        <p:spPr>
          <a:xfrm>
            <a:off x="5140712" y="202688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E91DC5-5941-44DF-AF46-05A1DA8F5AC4}"/>
              </a:ext>
            </a:extLst>
          </p:cNvPr>
          <p:cNvSpPr txBox="1">
            <a:spLocks/>
          </p:cNvSpPr>
          <p:nvPr/>
        </p:nvSpPr>
        <p:spPr>
          <a:xfrm>
            <a:off x="4572000" y="6351890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@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adventpr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121613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01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75 Helvetica Bold"/>
                <a:cs typeface="75 Helvetica Bold"/>
              </a:rPr>
              <a:t>Chris </a:t>
            </a:r>
            <a:r>
              <a:rPr lang="en-US" sz="5400" dirty="0" err="1">
                <a:solidFill>
                  <a:schemeClr val="bg1"/>
                </a:solidFill>
                <a:latin typeface="75 Helvetica Bold"/>
                <a:cs typeface="75 Helvetica Bold"/>
              </a:rPr>
              <a:t>Gubbey</a:t>
            </a:r>
            <a:endParaRPr lang="en-US" sz="5400" dirty="0">
              <a:solidFill>
                <a:schemeClr val="bg1"/>
              </a:solidFill>
              <a:latin typeface="75 Helvetica Bold"/>
              <a:cs typeface="75 Helvetic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3232242"/>
            <a:ext cx="773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CEO</a:t>
            </a:r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	</a:t>
            </a:r>
          </a:p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LEVC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635D0E-8249-4907-9B78-58E50D0E3B1A}"/>
              </a:ext>
            </a:extLst>
          </p:cNvPr>
          <p:cNvSpPr txBox="1">
            <a:spLocks/>
          </p:cNvSpPr>
          <p:nvPr/>
        </p:nvSpPr>
        <p:spPr>
          <a:xfrm>
            <a:off x="5174579" y="321635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333666-EE37-4DD4-9BD5-53B6E96E62FF}"/>
              </a:ext>
            </a:extLst>
          </p:cNvPr>
          <p:cNvSpPr txBox="1">
            <a:spLocks/>
          </p:cNvSpPr>
          <p:nvPr/>
        </p:nvSpPr>
        <p:spPr>
          <a:xfrm>
            <a:off x="4572000" y="6351890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@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LondonEVCompany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834807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41705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40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EB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73796" y="5416681"/>
            <a:ext cx="870611" cy="584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7732" y="3318350"/>
            <a:ext cx="7558405" cy="2536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6465" defTabSz="914400">
              <a:lnSpc>
                <a:spcPts val="2395"/>
              </a:lnSpc>
              <a:tabLst>
                <a:tab pos="2095500" algn="l"/>
                <a:tab pos="2472055" algn="l"/>
                <a:tab pos="4053840" algn="l"/>
                <a:tab pos="5183505" algn="l"/>
              </a:tabLst>
            </a:pPr>
            <a:r>
              <a:rPr sz="2100" b="1" spc="-90" dirty="0">
                <a:solidFill>
                  <a:prstClr val="black"/>
                </a:solidFill>
                <a:latin typeface="Arial"/>
                <a:cs typeface="Arial"/>
              </a:rPr>
              <a:t>B </a:t>
            </a:r>
            <a:r>
              <a:rPr sz="2100" b="1" spc="-10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100" b="1" spc="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-9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1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-75" dirty="0">
                <a:solidFill>
                  <a:prstClr val="black"/>
                </a:solidFill>
                <a:latin typeface="Arial"/>
                <a:cs typeface="Arial"/>
              </a:rPr>
              <a:t>C	</a:t>
            </a:r>
            <a:r>
              <a:rPr sz="2100" b="1" spc="95" dirty="0">
                <a:solidFill>
                  <a:prstClr val="black"/>
                </a:solidFill>
                <a:latin typeface="Arial"/>
                <a:cs typeface="Arial"/>
              </a:rPr>
              <a:t>–	</a:t>
            </a:r>
            <a:r>
              <a:rPr sz="2100" b="1" spc="-15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2100" b="1" spc="-140" dirty="0">
                <a:solidFill>
                  <a:prstClr val="black"/>
                </a:solidFill>
                <a:latin typeface="Arial"/>
                <a:cs typeface="Arial"/>
              </a:rPr>
              <a:t>E  </a:t>
            </a:r>
            <a:r>
              <a:rPr sz="2100" b="1" spc="-114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2100" b="1" spc="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100" b="1"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-110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21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85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2100" b="1" spc="-5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2100" b="1" spc="-14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100" b="1" spc="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-10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100" b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-15" dirty="0">
                <a:solidFill>
                  <a:prstClr val="black"/>
                </a:solidFill>
                <a:latin typeface="Arial"/>
                <a:cs typeface="Arial"/>
              </a:rPr>
              <a:t>D	</a:t>
            </a:r>
            <a:r>
              <a:rPr sz="2100" b="1" spc="15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2100" b="1" spc="85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2100" b="1" spc="-45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2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2100" b="1" spc="-105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100" b="1" spc="15" dirty="0">
                <a:solidFill>
                  <a:prstClr val="black"/>
                </a:solidFill>
                <a:latin typeface="Arial"/>
                <a:cs typeface="Arial"/>
              </a:rPr>
              <a:t>T I </a:t>
            </a:r>
            <a:r>
              <a:rPr sz="2100" b="1" spc="-4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100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8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/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14400"/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14400"/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14400"/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14400"/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14400">
              <a:spcBef>
                <a:spcPts val="2150"/>
              </a:spcBef>
            </a:pPr>
            <a:r>
              <a:rPr sz="650" spc="-55" dirty="0">
                <a:solidFill>
                  <a:prstClr val="black"/>
                </a:solidFill>
                <a:latin typeface="Trebuchet MS"/>
                <a:cs typeface="Trebuchet MS"/>
              </a:rPr>
              <a:t>1 </a:t>
            </a:r>
            <a:r>
              <a:rPr sz="65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65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65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65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65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65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65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65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65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65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65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65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650" b="1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5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65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65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65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65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65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65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65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65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65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65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65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57250"/>
            <a:ext cx="9144000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330" y="2097683"/>
            <a:ext cx="2885440" cy="206979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6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Long</a:t>
            </a:r>
            <a:r>
              <a:rPr sz="1600" spc="-16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history; </a:t>
            </a:r>
            <a:r>
              <a:rPr sz="1600" spc="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recent </a:t>
            </a:r>
            <a:r>
              <a:rPr sz="160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transformation</a:t>
            </a: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Specialists </a:t>
            </a:r>
            <a:r>
              <a:rPr sz="1600" spc="-2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in </a:t>
            </a:r>
            <a:r>
              <a:rPr sz="1600" spc="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lightweight </a:t>
            </a:r>
            <a:r>
              <a:rPr sz="1600" spc="7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EV</a:t>
            </a:r>
            <a:r>
              <a:rPr sz="1600" spc="-19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commercial vehicles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3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Launched </a:t>
            </a:r>
            <a:r>
              <a:rPr sz="1600" spc="1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world’s </a:t>
            </a:r>
            <a:r>
              <a:rPr sz="1600" spc="3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most </a:t>
            </a:r>
            <a:r>
              <a:rPr sz="1600" spc="45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advanced</a:t>
            </a:r>
            <a:r>
              <a:rPr sz="1600" spc="-7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Taxi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Georgia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Geely </a:t>
            </a:r>
            <a:r>
              <a:rPr sz="1600" spc="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group</a:t>
            </a:r>
            <a:r>
              <a:rPr sz="1600" spc="-12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company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590" y="1094497"/>
            <a:ext cx="134681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0" dirty="0"/>
              <a:t>L</a:t>
            </a:r>
            <a:r>
              <a:rPr sz="2800" spc="-110" dirty="0"/>
              <a:t>E</a:t>
            </a:r>
            <a:r>
              <a:rPr sz="2800" spc="10" dirty="0"/>
              <a:t>V</a:t>
            </a:r>
            <a:r>
              <a:rPr sz="2800" spc="-65" dirty="0"/>
              <a:t>C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3275077" y="857250"/>
            <a:ext cx="5868923" cy="4550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2330" y="5637774"/>
            <a:ext cx="372547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22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578" y="671838"/>
            <a:ext cx="832876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GB" sz="2800" dirty="0"/>
              <a:t>TRENDS IN URBAN TRANSPORTATION 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623882" y="700897"/>
            <a:ext cx="1535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  <a:tabLst>
                <a:tab pos="504190" algn="l"/>
              </a:tabLst>
            </a:pPr>
            <a:r>
              <a:rPr sz="1600" b="1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459" y="3204171"/>
            <a:ext cx="1645920" cy="1620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6167" y="3202685"/>
            <a:ext cx="1554480" cy="1618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2977" y="1478700"/>
            <a:ext cx="19303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400" b="1" u="sng" spc="50" dirty="0">
                <a:solidFill>
                  <a:prstClr val="black"/>
                </a:solidFill>
                <a:latin typeface="Trebuchet MS"/>
                <a:cs typeface="Trebuchet MS"/>
              </a:rPr>
              <a:t>U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-5" dirty="0">
                <a:solidFill>
                  <a:prstClr val="black"/>
                </a:solidFill>
                <a:latin typeface="Trebuchet MS"/>
                <a:cs typeface="Trebuchet MS"/>
              </a:rPr>
              <a:t>B</a:t>
            </a:r>
            <a:r>
              <a:rPr sz="1400" b="1" u="sng" spc="6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400" b="1" u="sng" spc="-3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400" b="1" u="sng" spc="-25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400" b="1" u="sng" spc="6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400" b="1" u="sng" spc="2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400" b="1" u="sng" spc="-3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400" b="1" u="sng" spc="130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endParaRPr sz="1400" b="1" u="sng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99642" y="1992204"/>
            <a:ext cx="162774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500" spc="30" dirty="0">
                <a:solidFill>
                  <a:prstClr val="black"/>
                </a:solidFill>
                <a:latin typeface="Trebuchet MS"/>
                <a:cs typeface="Trebuchet MS"/>
              </a:rPr>
              <a:t>Urban</a:t>
            </a:r>
            <a:r>
              <a:rPr sz="1500" spc="-8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15" dirty="0">
                <a:solidFill>
                  <a:prstClr val="black"/>
                </a:solidFill>
                <a:latin typeface="Trebuchet MS"/>
                <a:cs typeface="Trebuchet MS"/>
              </a:rPr>
              <a:t>population</a:t>
            </a:r>
            <a:r>
              <a:rPr sz="15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15" dirty="0">
                <a:solidFill>
                  <a:prstClr val="black"/>
                </a:solidFill>
                <a:latin typeface="Trebuchet MS"/>
                <a:cs typeface="Trebuchet MS"/>
              </a:rPr>
              <a:t>set</a:t>
            </a:r>
            <a:r>
              <a:rPr sz="1500" spc="-8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GB" sz="15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35" dirty="0">
                <a:solidFill>
                  <a:prstClr val="black"/>
                </a:solidFill>
                <a:latin typeface="Trebuchet MS"/>
                <a:cs typeface="Trebuchet MS"/>
              </a:rPr>
              <a:t>double </a:t>
            </a:r>
            <a:r>
              <a:rPr sz="1500" spc="45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1500" spc="-1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40" dirty="0">
                <a:solidFill>
                  <a:prstClr val="black"/>
                </a:solidFill>
                <a:latin typeface="Trebuchet MS"/>
                <a:cs typeface="Trebuchet MS"/>
              </a:rPr>
              <a:t>2030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80531" y="3141976"/>
            <a:ext cx="1650492" cy="1626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1616" y="1478699"/>
            <a:ext cx="181834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400" b="1" u="sng" spc="95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400" b="1" u="sng" spc="130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400" b="1" u="sng" spc="-25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400" b="1" u="sng" spc="50" dirty="0">
                <a:solidFill>
                  <a:prstClr val="black"/>
                </a:solidFill>
                <a:latin typeface="Trebuchet MS"/>
                <a:cs typeface="Trebuchet MS"/>
              </a:rPr>
              <a:t>U</a:t>
            </a:r>
            <a:r>
              <a:rPr sz="1400" b="1" u="sng" spc="60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1400" b="1" u="sng" spc="-35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-25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endParaRPr sz="1400" b="1" u="sng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52048" y="1935235"/>
            <a:ext cx="1818349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spcBef>
                <a:spcPts val="100"/>
              </a:spcBef>
            </a:pPr>
            <a:r>
              <a:rPr sz="1500" spc="45" dirty="0">
                <a:solidFill>
                  <a:prstClr val="black"/>
                </a:solidFill>
                <a:latin typeface="Trebuchet MS"/>
                <a:cs typeface="Trebuchet MS"/>
              </a:rPr>
              <a:t>Consumers</a:t>
            </a:r>
            <a:r>
              <a:rPr sz="1500" spc="-12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15" dirty="0">
                <a:solidFill>
                  <a:prstClr val="black"/>
                </a:solidFill>
                <a:latin typeface="Trebuchet MS"/>
                <a:cs typeface="Trebuchet MS"/>
              </a:rPr>
              <a:t>increasingly</a:t>
            </a:r>
            <a:r>
              <a:rPr lang="en-GB" sz="1500" spc="1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25" dirty="0">
                <a:solidFill>
                  <a:prstClr val="black"/>
                </a:solidFill>
                <a:latin typeface="Trebuchet MS"/>
                <a:cs typeface="Trebuchet MS"/>
              </a:rPr>
              <a:t>looking </a:t>
            </a:r>
            <a:r>
              <a:rPr sz="1500" spc="-5" dirty="0">
                <a:solidFill>
                  <a:prstClr val="black"/>
                </a:solidFill>
                <a:latin typeface="Trebuchet MS"/>
                <a:cs typeface="Trebuchet MS"/>
              </a:rPr>
              <a:t>for </a:t>
            </a:r>
            <a:r>
              <a:rPr sz="1500" spc="45" dirty="0">
                <a:solidFill>
                  <a:prstClr val="black"/>
                </a:solidFill>
                <a:latin typeface="Trebuchet MS"/>
                <a:cs typeface="Trebuchet MS"/>
              </a:rPr>
              <a:t>access </a:t>
            </a:r>
            <a:r>
              <a:rPr sz="1500" spc="40" dirty="0">
                <a:solidFill>
                  <a:prstClr val="black"/>
                </a:solidFill>
                <a:latin typeface="Trebuchet MS"/>
                <a:cs typeface="Trebuchet MS"/>
              </a:rPr>
              <a:t>on  </a:t>
            </a:r>
            <a:r>
              <a:rPr sz="1500" spc="45" dirty="0">
                <a:solidFill>
                  <a:prstClr val="black"/>
                </a:solidFill>
                <a:latin typeface="Trebuchet MS"/>
                <a:cs typeface="Trebuchet MS"/>
              </a:rPr>
              <a:t>demand </a:t>
            </a:r>
            <a:r>
              <a:rPr sz="1500" spc="-10" dirty="0">
                <a:solidFill>
                  <a:prstClr val="black"/>
                </a:solidFill>
                <a:latin typeface="Trebuchet MS"/>
                <a:cs typeface="Trebuchet MS"/>
              </a:rPr>
              <a:t>rather </a:t>
            </a:r>
            <a:r>
              <a:rPr sz="1500" spc="5" dirty="0">
                <a:solidFill>
                  <a:prstClr val="black"/>
                </a:solidFill>
                <a:latin typeface="Trebuchet MS"/>
                <a:cs typeface="Trebuchet MS"/>
              </a:rPr>
              <a:t>than  </a:t>
            </a:r>
            <a:r>
              <a:rPr sz="1500" spc="25" dirty="0">
                <a:solidFill>
                  <a:prstClr val="black"/>
                </a:solidFill>
                <a:latin typeface="Trebuchet MS"/>
                <a:cs typeface="Trebuchet MS"/>
              </a:rPr>
              <a:t>ownership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1023" y="3208782"/>
            <a:ext cx="1650492" cy="1621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31024" y="1412874"/>
            <a:ext cx="1802274" cy="44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400" b="1" u="sng" spc="55" dirty="0">
                <a:solidFill>
                  <a:prstClr val="black"/>
                </a:solidFill>
                <a:latin typeface="Trebuchet MS"/>
                <a:cs typeface="Trebuchet MS"/>
              </a:rPr>
              <a:t>G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-35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400" b="1" u="sng" spc="-35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lang="en-GB"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u="sng" spc="50" dirty="0">
                <a:solidFill>
                  <a:prstClr val="black"/>
                </a:solidFill>
                <a:latin typeface="Trebuchet MS"/>
                <a:cs typeface="Trebuchet MS"/>
              </a:rPr>
              <a:t>U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-5" dirty="0">
                <a:solidFill>
                  <a:prstClr val="black"/>
                </a:solidFill>
                <a:latin typeface="Trebuchet MS"/>
                <a:cs typeface="Trebuchet MS"/>
              </a:rPr>
              <a:t>B</a:t>
            </a:r>
            <a:r>
              <a:rPr sz="1400" b="1" u="sng" spc="6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endParaRPr sz="1400" b="1" u="sng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700" defTabSz="914400"/>
            <a:r>
              <a:rPr sz="1400" b="1" u="sng" spc="2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6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400" b="1" u="sng" spc="-25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400" b="1" u="sng" spc="-45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r>
              <a:rPr sz="1400" b="1" u="sng" spc="130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2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400" b="1" u="sng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18419" y="1922410"/>
            <a:ext cx="1725581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spcBef>
                <a:spcPts val="100"/>
              </a:spcBef>
            </a:pPr>
            <a:r>
              <a:rPr sz="1500" spc="70" dirty="0">
                <a:solidFill>
                  <a:prstClr val="black"/>
                </a:solidFill>
                <a:latin typeface="Trebuchet MS"/>
                <a:cs typeface="Trebuchet MS"/>
              </a:rPr>
              <a:t>LEVC</a:t>
            </a:r>
            <a:r>
              <a:rPr sz="1500" spc="-18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20" dirty="0">
                <a:solidFill>
                  <a:prstClr val="black"/>
                </a:solidFill>
                <a:latin typeface="Trebuchet MS"/>
                <a:cs typeface="Trebuchet MS"/>
              </a:rPr>
              <a:t>product </a:t>
            </a:r>
            <a:r>
              <a:rPr sz="1500" spc="30" dirty="0">
                <a:solidFill>
                  <a:prstClr val="black"/>
                </a:solidFill>
                <a:latin typeface="Trebuchet MS"/>
                <a:cs typeface="Trebuchet MS"/>
              </a:rPr>
              <a:t>development  </a:t>
            </a:r>
            <a:r>
              <a:rPr sz="1500" spc="40" dirty="0">
                <a:solidFill>
                  <a:prstClr val="black"/>
                </a:solidFill>
                <a:latin typeface="Trebuchet MS"/>
                <a:cs typeface="Trebuchet MS"/>
              </a:rPr>
              <a:t>focused on </a:t>
            </a:r>
            <a:r>
              <a:rPr sz="1500" spc="30" dirty="0">
                <a:solidFill>
                  <a:prstClr val="black"/>
                </a:solidFill>
                <a:latin typeface="Trebuchet MS"/>
                <a:cs typeface="Trebuchet MS"/>
              </a:rPr>
              <a:t>green  </a:t>
            </a:r>
            <a:r>
              <a:rPr sz="1500" dirty="0">
                <a:solidFill>
                  <a:prstClr val="black"/>
                </a:solidFill>
                <a:latin typeface="Trebuchet MS"/>
                <a:cs typeface="Trebuchet MS"/>
              </a:rPr>
              <a:t>transportation</a:t>
            </a:r>
            <a:r>
              <a:rPr sz="15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15" dirty="0">
                <a:solidFill>
                  <a:prstClr val="black"/>
                </a:solidFill>
                <a:latin typeface="Trebuchet MS"/>
                <a:cs typeface="Trebuchet MS"/>
              </a:rPr>
              <a:t>solutions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19195" y="1478700"/>
            <a:ext cx="241136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400" b="1" u="sng" spc="-35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400" b="1" u="sng" spc="10" dirty="0">
                <a:solidFill>
                  <a:prstClr val="black"/>
                </a:solidFill>
                <a:latin typeface="Trebuchet MS"/>
                <a:cs typeface="Trebuchet MS"/>
              </a:rPr>
              <a:t>V</a:t>
            </a:r>
            <a:r>
              <a:rPr sz="1400" b="1" u="sng" spc="-3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130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400" b="1" u="sng" spc="60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1400" b="1" u="sng" spc="-35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400" b="1" u="sng" spc="2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1400" b="1" u="sng" spc="6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400" b="1" u="sng" spc="-15" dirty="0">
                <a:solidFill>
                  <a:prstClr val="black"/>
                </a:solidFill>
                <a:latin typeface="Trebuchet MS"/>
                <a:cs typeface="Trebuchet MS"/>
              </a:rPr>
              <a:t>L</a:t>
            </a:r>
            <a:r>
              <a:rPr sz="1400" b="1" u="sng" spc="-3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400" b="1" u="sng" spc="-25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400" b="1" u="sng" spc="60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endParaRPr sz="1400" b="1" u="sng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66016" y="1972408"/>
            <a:ext cx="183801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spcBef>
                <a:spcPts val="100"/>
              </a:spcBef>
            </a:pPr>
            <a:r>
              <a:rPr sz="1500" spc="-10" dirty="0">
                <a:solidFill>
                  <a:prstClr val="black"/>
                </a:solidFill>
                <a:latin typeface="Trebuchet MS"/>
                <a:cs typeface="Trebuchet MS"/>
              </a:rPr>
              <a:t>Air </a:t>
            </a:r>
            <a:r>
              <a:rPr sz="1500" dirty="0">
                <a:solidFill>
                  <a:prstClr val="black"/>
                </a:solidFill>
                <a:latin typeface="Trebuchet MS"/>
                <a:cs typeface="Trebuchet MS"/>
              </a:rPr>
              <a:t>quality </a:t>
            </a:r>
            <a:r>
              <a:rPr sz="1500" spc="15" dirty="0">
                <a:solidFill>
                  <a:prstClr val="black"/>
                </a:solidFill>
                <a:latin typeface="Trebuchet MS"/>
                <a:cs typeface="Trebuchet MS"/>
              </a:rPr>
              <a:t>increasingly </a:t>
            </a:r>
            <a:r>
              <a:rPr sz="1500" spc="40" dirty="0">
                <a:solidFill>
                  <a:prstClr val="black"/>
                </a:solidFill>
                <a:latin typeface="Trebuchet MS"/>
                <a:cs typeface="Trebuchet MS"/>
              </a:rPr>
              <a:t>on  </a:t>
            </a:r>
            <a:r>
              <a:rPr sz="1500" spc="-10" dirty="0">
                <a:solidFill>
                  <a:prstClr val="black"/>
                </a:solidFill>
                <a:latin typeface="Trebuchet MS"/>
                <a:cs typeface="Trebuchet MS"/>
              </a:rPr>
              <a:t>political</a:t>
            </a:r>
            <a:r>
              <a:rPr sz="1500" spc="-2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Trebuchet MS"/>
                <a:cs typeface="Trebuchet MS"/>
              </a:rPr>
              <a:t>agendas</a:t>
            </a:r>
            <a:r>
              <a:rPr sz="1500" spc="-8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Trebuchet MS"/>
                <a:cs typeface="Trebuchet MS"/>
              </a:rPr>
              <a:t>due</a:t>
            </a:r>
            <a:r>
              <a:rPr sz="15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15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10" dirty="0">
                <a:solidFill>
                  <a:prstClr val="black"/>
                </a:solidFill>
                <a:latin typeface="Trebuchet MS"/>
                <a:cs typeface="Trebuchet MS"/>
              </a:rPr>
              <a:t>impact  </a:t>
            </a:r>
            <a:r>
              <a:rPr sz="1500" spc="40" dirty="0">
                <a:solidFill>
                  <a:prstClr val="black"/>
                </a:solidFill>
                <a:latin typeface="Trebuchet MS"/>
                <a:cs typeface="Trebuchet MS"/>
              </a:rPr>
              <a:t>on human</a:t>
            </a:r>
            <a:r>
              <a:rPr sz="1500" spc="-1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5" dirty="0">
                <a:solidFill>
                  <a:prstClr val="black"/>
                </a:solidFill>
                <a:latin typeface="Trebuchet MS"/>
                <a:cs typeface="Trebuchet MS"/>
              </a:rPr>
              <a:t>health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46576" y="3205734"/>
            <a:ext cx="1641348" cy="1618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2919" y="4399026"/>
            <a:ext cx="516636" cy="345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2578" y="1478700"/>
            <a:ext cx="1354578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spcBef>
                <a:spcPts val="100"/>
              </a:spcBef>
            </a:pPr>
            <a:r>
              <a:rPr sz="1400" b="1" u="sng" spc="-45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r>
              <a:rPr sz="1400" b="1" u="sng" spc="-35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400" b="1" u="sng" spc="1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400" b="1" u="sng" spc="-25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400" b="1" u="sng" spc="130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400" b="1" u="sng" spc="12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400" b="1" u="sng" spc="6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400" b="1" u="sng" spc="-15" dirty="0">
                <a:solidFill>
                  <a:prstClr val="black"/>
                </a:solidFill>
                <a:latin typeface="Trebuchet MS"/>
                <a:cs typeface="Trebuchet MS"/>
              </a:rPr>
              <a:t>L </a:t>
            </a:r>
            <a:endParaRPr lang="en-GB" sz="1400" b="1" u="sng" spc="-15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700" marR="5080" defTabSz="914400">
              <a:spcBef>
                <a:spcPts val="100"/>
              </a:spcBef>
            </a:pPr>
            <a:r>
              <a:rPr sz="1400" b="1" u="sng" spc="60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lang="en-GB" sz="1400" b="1" u="sng" spc="130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400" b="1" u="sng" spc="-5" dirty="0">
                <a:solidFill>
                  <a:prstClr val="black"/>
                </a:solidFill>
                <a:latin typeface="Trebuchet MS"/>
                <a:cs typeface="Trebuchet MS"/>
              </a:rPr>
              <a:t>B</a:t>
            </a:r>
            <a:r>
              <a:rPr sz="1400" b="1" u="sng" spc="-3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400" b="1" u="sng" spc="-15" dirty="0">
                <a:solidFill>
                  <a:prstClr val="black"/>
                </a:solidFill>
                <a:latin typeface="Trebuchet MS"/>
                <a:cs typeface="Trebuchet MS"/>
              </a:rPr>
              <a:t>L</a:t>
            </a:r>
            <a:r>
              <a:rPr sz="1400" b="1" u="sng" spc="-3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400" b="1" u="sng" spc="2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400" b="1" u="sng" spc="30" dirty="0">
                <a:solidFill>
                  <a:prstClr val="black"/>
                </a:solidFill>
                <a:latin typeface="Trebuchet MS"/>
                <a:cs typeface="Trebuchet MS"/>
              </a:rPr>
              <a:t>Y</a:t>
            </a:r>
            <a:endParaRPr sz="1400" b="1" u="sng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6031" y="1992204"/>
            <a:ext cx="1381125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spcBef>
                <a:spcPts val="100"/>
              </a:spcBef>
            </a:pPr>
            <a:r>
              <a:rPr sz="1500" spc="30" dirty="0">
                <a:solidFill>
                  <a:prstClr val="black"/>
                </a:solidFill>
                <a:latin typeface="Trebuchet MS"/>
                <a:cs typeface="Trebuchet MS"/>
              </a:rPr>
              <a:t>People </a:t>
            </a:r>
            <a:r>
              <a:rPr sz="1500" spc="10" dirty="0">
                <a:solidFill>
                  <a:prstClr val="black"/>
                </a:solidFill>
                <a:latin typeface="Trebuchet MS"/>
                <a:cs typeface="Trebuchet MS"/>
              </a:rPr>
              <a:t>want </a:t>
            </a:r>
            <a:r>
              <a:rPr sz="1500" spc="-10" dirty="0">
                <a:solidFill>
                  <a:prstClr val="black"/>
                </a:solidFill>
                <a:latin typeface="Trebuchet MS"/>
                <a:cs typeface="Trebuchet MS"/>
              </a:rPr>
              <a:t>safe,</a:t>
            </a:r>
            <a:r>
              <a:rPr lang="en-GB" sz="1500" spc="-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500" spc="10" dirty="0">
                <a:solidFill>
                  <a:prstClr val="black"/>
                </a:solidFill>
                <a:latin typeface="Trebuchet MS"/>
                <a:cs typeface="Trebuchet MS"/>
              </a:rPr>
              <a:t>accessible, </a:t>
            </a:r>
            <a:r>
              <a:rPr sz="1500" spc="5" dirty="0">
                <a:solidFill>
                  <a:prstClr val="black"/>
                </a:solidFill>
                <a:latin typeface="Trebuchet MS"/>
                <a:cs typeface="Trebuchet MS"/>
              </a:rPr>
              <a:t>point-to-point  </a:t>
            </a:r>
            <a:r>
              <a:rPr sz="1500" dirty="0">
                <a:solidFill>
                  <a:prstClr val="black"/>
                </a:solidFill>
                <a:latin typeface="Trebuchet MS"/>
                <a:cs typeface="Trebuchet MS"/>
              </a:rPr>
              <a:t>mobility</a:t>
            </a:r>
          </a:p>
        </p:txBody>
      </p:sp>
      <p:sp>
        <p:nvSpPr>
          <p:cNvPr id="21" name="object 21"/>
          <p:cNvSpPr/>
          <p:nvPr/>
        </p:nvSpPr>
        <p:spPr>
          <a:xfrm>
            <a:off x="256031" y="3202685"/>
            <a:ext cx="1641348" cy="16215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AB005553-919A-41C3-B31F-889879B1AAF0}"/>
              </a:ext>
            </a:extLst>
          </p:cNvPr>
          <p:cNvSpPr txBox="1"/>
          <p:nvPr/>
        </p:nvSpPr>
        <p:spPr>
          <a:xfrm>
            <a:off x="124433" y="5671049"/>
            <a:ext cx="372547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23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331" y="736432"/>
            <a:ext cx="2746375" cy="553484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endParaRPr lang="en-GB" sz="1600" spc="3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3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Black</a:t>
            </a:r>
            <a:r>
              <a:rPr sz="1600" spc="-5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Cab</a:t>
            </a:r>
            <a:r>
              <a:rPr sz="1600" spc="-5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in</a:t>
            </a:r>
            <a:r>
              <a:rPr sz="1600" spc="-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need</a:t>
            </a:r>
            <a:r>
              <a:rPr sz="1600" spc="-6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of</a:t>
            </a:r>
            <a:r>
              <a:rPr sz="1600" spc="-5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update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7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New</a:t>
            </a:r>
            <a:r>
              <a:rPr sz="1600" spc="-5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emissions</a:t>
            </a:r>
            <a:r>
              <a:rPr sz="1600" spc="-5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rules</a:t>
            </a:r>
            <a:r>
              <a:rPr sz="1600" spc="-5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in</a:t>
            </a:r>
            <a:r>
              <a:rPr sz="1600" spc="-3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London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Design</a:t>
            </a:r>
            <a:r>
              <a:rPr sz="1600" spc="-7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brief</a:t>
            </a:r>
            <a:r>
              <a:rPr sz="1600" spc="-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-7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–</a:t>
            </a:r>
            <a:r>
              <a:rPr sz="1600" spc="5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turn</a:t>
            </a:r>
            <a:r>
              <a:rPr sz="1600" spc="-5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a</a:t>
            </a:r>
            <a:r>
              <a:rPr sz="1600" spc="-5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UK</a:t>
            </a:r>
            <a:r>
              <a:rPr sz="1600" spc="-7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icon</a:t>
            </a:r>
            <a:r>
              <a:rPr sz="1600" spc="-3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into</a:t>
            </a:r>
            <a:r>
              <a:rPr sz="1600" spc="-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World</a:t>
            </a:r>
            <a:r>
              <a:rPr sz="1600" spc="-4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Beater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570230" lvl="1" indent="-214629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4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London</a:t>
            </a:r>
            <a:r>
              <a:rPr sz="1600" spc="-6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CoF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570230" lvl="1" indent="-214629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2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Forward </a:t>
            </a:r>
            <a:r>
              <a:rPr sz="1600" spc="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facing</a:t>
            </a:r>
            <a:r>
              <a:rPr sz="1600" spc="-12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wheelchair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570230" lvl="1" indent="-214629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-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Extra </a:t>
            </a:r>
            <a:r>
              <a:rPr sz="1600" spc="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Passenger</a:t>
            </a:r>
            <a:r>
              <a:rPr sz="1600" spc="-1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Seat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570230" lvl="1" indent="-214629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2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Highest </a:t>
            </a:r>
            <a:r>
              <a:rPr sz="1600" spc="1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safety</a:t>
            </a:r>
            <a:r>
              <a:rPr sz="1600" spc="-20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rating </a:t>
            </a:r>
            <a:r>
              <a:rPr sz="1600" spc="3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possible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570230" lvl="1" indent="-214629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5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More </a:t>
            </a:r>
            <a:r>
              <a:rPr sz="1600" spc="-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driver </a:t>
            </a:r>
            <a:r>
              <a:rPr sz="1600" spc="1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cabin</a:t>
            </a:r>
            <a:r>
              <a:rPr sz="1600" spc="-204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space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570230" lvl="1" indent="-214629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5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Future</a:t>
            </a:r>
            <a:r>
              <a:rPr sz="1600" spc="-1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 </a:t>
            </a:r>
            <a:r>
              <a:rPr sz="1600" spc="-40" dirty="0">
                <a:solidFill>
                  <a:prstClr val="black"/>
                </a:solidFill>
                <a:latin typeface="Trebuchet MS" panose="020B0603020202020204" pitchFamily="34" charset="0"/>
                <a:cs typeface="Georgia"/>
              </a:rPr>
              <a:t>proofed……AND</a:t>
            </a: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Georgia"/>
            </a:endParaRPr>
          </a:p>
          <a:p>
            <a:pPr marL="570230" lvl="1" indent="-214629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5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Must </a:t>
            </a:r>
            <a:r>
              <a:rPr sz="1600" spc="4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be</a:t>
            </a:r>
            <a:r>
              <a:rPr sz="1600" spc="-175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prstClr val="black"/>
                </a:solidFill>
                <a:latin typeface="Trebuchet MS" panose="020B0603020202020204" pitchFamily="34" charset="0"/>
                <a:cs typeface="Trebuchet MS"/>
              </a:rPr>
              <a:t>EV</a:t>
            </a:r>
            <a:endParaRPr lang="en-GB" sz="1600" spc="7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  <a:p>
            <a:pPr marL="570230" lvl="1" indent="-214629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endParaRPr sz="1600" dirty="0">
              <a:solidFill>
                <a:prstClr val="black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2941" y="469644"/>
            <a:ext cx="158599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10" dirty="0"/>
              <a:t>2</a:t>
            </a:r>
            <a:r>
              <a:rPr sz="2800" spc="90" dirty="0"/>
              <a:t>0</a:t>
            </a:r>
            <a:r>
              <a:rPr sz="2800" spc="-105" dirty="0"/>
              <a:t>1</a:t>
            </a:r>
            <a:r>
              <a:rPr sz="2800" dirty="0"/>
              <a:t>3</a:t>
            </a:r>
          </a:p>
        </p:txBody>
      </p:sp>
      <p:sp>
        <p:nvSpPr>
          <p:cNvPr id="4" name="object 4"/>
          <p:cNvSpPr/>
          <p:nvPr/>
        </p:nvSpPr>
        <p:spPr>
          <a:xfrm>
            <a:off x="3223260" y="857250"/>
            <a:ext cx="5920740" cy="455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2331" y="6000750"/>
            <a:ext cx="3919053" cy="53347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endParaRPr lang="en-GB" sz="650" spc="5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5400" defTabSz="914400">
              <a:spcBef>
                <a:spcPts val="80"/>
              </a:spcBef>
            </a:pPr>
            <a:endParaRPr lang="en-GB" sz="650" spc="5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5400" defTabSz="914400">
              <a:spcBef>
                <a:spcPts val="80"/>
              </a:spcBef>
            </a:pPr>
            <a:r>
              <a:rPr sz="65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endParaRPr lang="en-GB" sz="650" spc="5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5400" defTabSz="914400">
              <a:spcBef>
                <a:spcPts val="80"/>
              </a:spcBef>
            </a:pPr>
            <a:r>
              <a:rPr lang="en-GB" sz="1100" spc="50" dirty="0">
                <a:solidFill>
                  <a:prstClr val="black"/>
                </a:solidFill>
                <a:latin typeface="Trebuchet MS"/>
                <a:cs typeface="Trebuchet MS"/>
              </a:rPr>
              <a:t>18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1" y="3254882"/>
            <a:ext cx="55970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2800" b="1" spc="-50" dirty="0">
                <a:solidFill>
                  <a:prstClr val="black"/>
                </a:solidFill>
                <a:latin typeface="Arial"/>
                <a:cs typeface="Arial"/>
              </a:rPr>
              <a:t>Q</a:t>
            </a:r>
            <a:r>
              <a:rPr sz="2800" b="1" spc="5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lang="en-GB" sz="2800" b="1" spc="-1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800" b="1" spc="-6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800" b="1" spc="15" dirty="0">
                <a:solidFill>
                  <a:prstClr val="black"/>
                </a:solidFill>
                <a:latin typeface="Arial"/>
                <a:cs typeface="Arial"/>
              </a:rPr>
              <a:t>IT</a:t>
            </a:r>
            <a:r>
              <a:rPr sz="2800" b="1" spc="-1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2800" b="1" spc="-15" dirty="0">
                <a:solidFill>
                  <a:prstClr val="black"/>
                </a:solidFill>
                <a:latin typeface="Arial"/>
                <a:cs typeface="Arial"/>
              </a:rPr>
              <a:t> STARTS WITH DESIGN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769" y="5837829"/>
            <a:ext cx="384848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25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348" y="2394101"/>
            <a:ext cx="2220595" cy="206979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World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class</a:t>
            </a:r>
            <a:r>
              <a:rPr sz="1600" spc="-12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designers: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599440" lvl="1" indent="-243840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98805" algn="l"/>
                <a:tab pos="599440" algn="l"/>
              </a:tabLst>
            </a:pP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Peter</a:t>
            </a:r>
            <a:r>
              <a:rPr sz="1600" spc="-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Horbury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&amp;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David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Ancona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Identify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design</a:t>
            </a:r>
            <a:r>
              <a:rPr sz="1600" spc="-1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95" dirty="0">
                <a:solidFill>
                  <a:prstClr val="black"/>
                </a:solidFill>
                <a:latin typeface="Trebuchet MS"/>
                <a:cs typeface="Trebuchet MS"/>
              </a:rPr>
              <a:t>DNA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Understand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design</a:t>
            </a:r>
            <a:r>
              <a:rPr sz="1600" spc="-1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Trebuchet MS"/>
                <a:cs typeface="Trebuchet MS"/>
              </a:rPr>
              <a:t>brief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591" y="1185925"/>
            <a:ext cx="243337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347470" algn="l"/>
              </a:tabLst>
            </a:pPr>
            <a:r>
              <a:rPr sz="2800" spc="-15" dirty="0"/>
              <a:t>D</a:t>
            </a:r>
            <a:r>
              <a:rPr sz="2800" spc="-110" dirty="0"/>
              <a:t>E</a:t>
            </a:r>
            <a:r>
              <a:rPr sz="2800" spc="-90" dirty="0"/>
              <a:t>S</a:t>
            </a:r>
            <a:r>
              <a:rPr sz="2800" spc="10" dirty="0"/>
              <a:t>I</a:t>
            </a:r>
            <a:r>
              <a:rPr sz="2800" spc="-90" dirty="0"/>
              <a:t>G</a:t>
            </a:r>
            <a:r>
              <a:rPr sz="2800" spc="60" dirty="0"/>
              <a:t>N</a:t>
            </a:r>
            <a:r>
              <a:rPr lang="en-GB" sz="2800" spc="60" dirty="0"/>
              <a:t> </a:t>
            </a:r>
            <a:r>
              <a:rPr sz="2800" spc="-15" dirty="0"/>
              <a:t>D</a:t>
            </a:r>
            <a:r>
              <a:rPr sz="2800" spc="60" dirty="0"/>
              <a:t>N</a:t>
            </a:r>
            <a:r>
              <a:rPr sz="2800" spc="-85" dirty="0"/>
              <a:t>A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3201924" y="857250"/>
            <a:ext cx="5942075" cy="4550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91" y="5902952"/>
            <a:ext cx="381405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26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1" y="2395962"/>
            <a:ext cx="2379345" cy="147476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50" dirty="0">
                <a:solidFill>
                  <a:prstClr val="black"/>
                </a:solidFill>
                <a:latin typeface="Trebuchet MS"/>
                <a:cs typeface="Trebuchet MS"/>
              </a:rPr>
              <a:t>Has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look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like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prstClr val="black"/>
                </a:solidFill>
                <a:latin typeface="Trebuchet MS"/>
                <a:cs typeface="Trebuchet MS"/>
              </a:rPr>
              <a:t>taxi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Design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longevity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prstClr val="black"/>
                </a:solidFill>
                <a:latin typeface="Georgia"/>
                <a:cs typeface="Georgia"/>
              </a:rPr>
              <a:t>–</a:t>
            </a:r>
            <a:r>
              <a:rPr sz="1600" spc="-5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silhouette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City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-15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lang="en-GB" sz="1600" spc="-15" dirty="0" err="1">
                <a:solidFill>
                  <a:prstClr val="black"/>
                </a:solidFill>
                <a:latin typeface="Trebuchet MS"/>
                <a:cs typeface="Trebuchet MS"/>
              </a:rPr>
              <a:t>nteractive</a:t>
            </a:r>
            <a:r>
              <a:rPr sz="1600" spc="-1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process </a:t>
            </a: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- </a:t>
            </a:r>
            <a:r>
              <a:rPr sz="1600" spc="7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600" spc="-1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Trebuchet MS"/>
                <a:cs typeface="Trebuchet MS"/>
              </a:rPr>
              <a:t>lot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fun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815" y="1227027"/>
            <a:ext cx="309114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65" dirty="0"/>
              <a:t>C</a:t>
            </a:r>
            <a:r>
              <a:rPr sz="2800" spc="-40" dirty="0"/>
              <a:t>O</a:t>
            </a:r>
            <a:r>
              <a:rPr sz="2800" spc="60" dirty="0"/>
              <a:t>N</a:t>
            </a:r>
            <a:r>
              <a:rPr lang="en-GB" sz="2800" spc="-65" dirty="0"/>
              <a:t>C</a:t>
            </a:r>
            <a:r>
              <a:rPr sz="2800" spc="-110" dirty="0"/>
              <a:t>E</a:t>
            </a:r>
            <a:r>
              <a:rPr sz="2800" spc="-75" dirty="0"/>
              <a:t>P</a:t>
            </a:r>
            <a:r>
              <a:rPr sz="2800" spc="10" dirty="0"/>
              <a:t>T</a:t>
            </a:r>
            <a:r>
              <a:rPr sz="2800" spc="40" dirty="0"/>
              <a:t>U</a:t>
            </a:r>
            <a:r>
              <a:rPr lang="en-GB" sz="2800" spc="40" dirty="0"/>
              <a:t>A</a:t>
            </a:r>
            <a:r>
              <a:rPr sz="2800" spc="-50" dirty="0"/>
              <a:t>L</a:t>
            </a:r>
            <a:r>
              <a:rPr sz="2800" spc="10" dirty="0"/>
              <a:t>I</a:t>
            </a:r>
            <a:r>
              <a:rPr sz="2800" spc="-90" dirty="0"/>
              <a:t>S</a:t>
            </a:r>
            <a:r>
              <a:rPr sz="2800" spc="-110" dirty="0"/>
              <a:t>E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3381756" y="857250"/>
            <a:ext cx="5762243" cy="4552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815" y="5784801"/>
            <a:ext cx="3716869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27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591" y="1185925"/>
            <a:ext cx="1753209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65" dirty="0"/>
              <a:t>F</a:t>
            </a:r>
            <a:r>
              <a:rPr sz="2800" spc="10" dirty="0"/>
              <a:t>I</a:t>
            </a:r>
            <a:r>
              <a:rPr sz="2800" spc="60" dirty="0"/>
              <a:t>N</a:t>
            </a:r>
            <a:r>
              <a:rPr sz="2800" spc="-85" dirty="0"/>
              <a:t>A</a:t>
            </a:r>
            <a:r>
              <a:rPr sz="2800" spc="-50" dirty="0"/>
              <a:t>L</a:t>
            </a:r>
            <a:r>
              <a:rPr lang="en-GB" sz="2800" spc="-50" dirty="0"/>
              <a:t> DESIGN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2772156" y="966391"/>
            <a:ext cx="6371843" cy="4254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91" y="2585409"/>
            <a:ext cx="2487295" cy="147476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55" dirty="0">
                <a:solidFill>
                  <a:prstClr val="black"/>
                </a:solidFill>
                <a:latin typeface="Trebuchet MS"/>
                <a:cs typeface="Trebuchet MS"/>
              </a:rPr>
              <a:t>Scheme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selected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Clay modelling 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&amp;</a:t>
            </a:r>
            <a:r>
              <a:rPr sz="1600" spc="-2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refinement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First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working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prototype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December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2014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28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5" y="857250"/>
            <a:ext cx="9137904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9264" y="5637774"/>
            <a:ext cx="3683136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29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01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75 Helvetica Bold"/>
                <a:cs typeface="75 Helvetica Bold"/>
              </a:rPr>
              <a:t>Marcus Lynch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2" y="3221091"/>
            <a:ext cx="596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Manager</a:t>
            </a:r>
          </a:p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St Mary’s Guildhall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C73C18-DAD7-4718-BFBF-928D140CBC3C}"/>
              </a:ext>
            </a:extLst>
          </p:cNvPr>
          <p:cNvSpPr txBox="1">
            <a:spLocks/>
          </p:cNvSpPr>
          <p:nvPr/>
        </p:nvSpPr>
        <p:spPr>
          <a:xfrm>
            <a:off x="5106845" y="202688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ABA8A0-BBDF-4831-8702-4B342E29E0CF}"/>
              </a:ext>
            </a:extLst>
          </p:cNvPr>
          <p:cNvSpPr txBox="1">
            <a:spLocks/>
          </p:cNvSpPr>
          <p:nvPr/>
        </p:nvSpPr>
        <p:spPr>
          <a:xfrm>
            <a:off x="4572000" y="6370713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@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stmarysguildhall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4113457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9264" y="5637774"/>
            <a:ext cx="3683136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30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0011ABC4-693C-48A0-9083-611C8FEA3BAD}"/>
              </a:ext>
            </a:extLst>
          </p:cNvPr>
          <p:cNvSpPr/>
          <p:nvPr/>
        </p:nvSpPr>
        <p:spPr>
          <a:xfrm>
            <a:off x="0" y="323850"/>
            <a:ext cx="914400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24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1" y="3254882"/>
            <a:ext cx="364974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2800" b="1" spc="-9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800" b="1" spc="-6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800" b="1" spc="-1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800" b="1" spc="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800" b="1" spc="-8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800" b="1" spc="-5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800" b="1" spc="-1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b="1" spc="6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2800" b="1" spc="65" dirty="0">
                <a:solidFill>
                  <a:prstClr val="black"/>
                </a:solidFill>
                <a:latin typeface="Arial"/>
                <a:cs typeface="Arial"/>
              </a:rPr>
              <a:t> DESIGN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262331" y="8088532"/>
            <a:ext cx="2569210" cy="1102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31</a:t>
            </a:fld>
            <a:r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b="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10" dirty="0">
                <a:solidFill>
                  <a:prstClr val="black"/>
                </a:solidFill>
              </a:rPr>
              <a:t>C </a:t>
            </a:r>
            <a:r>
              <a:rPr spc="40" dirty="0">
                <a:solidFill>
                  <a:prstClr val="black"/>
                </a:solidFill>
              </a:rPr>
              <a:t>– </a:t>
            </a:r>
            <a:r>
              <a:rPr spc="10" dirty="0">
                <a:solidFill>
                  <a:prstClr val="black"/>
                </a:solidFill>
              </a:rPr>
              <a:t>D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5" dirty="0">
                <a:solidFill>
                  <a:prstClr val="black"/>
                </a:solidFill>
              </a:rPr>
              <a:t>S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spc="-20" dirty="0">
                <a:solidFill>
                  <a:prstClr val="black"/>
                </a:solidFill>
              </a:rPr>
              <a:t>G </a:t>
            </a:r>
            <a:r>
              <a:rPr spc="40" dirty="0">
                <a:solidFill>
                  <a:prstClr val="black"/>
                </a:solidFill>
              </a:rPr>
              <a:t>N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0" dirty="0">
                <a:solidFill>
                  <a:prstClr val="black"/>
                </a:solidFill>
              </a:rPr>
              <a:t>A </a:t>
            </a:r>
            <a:r>
              <a:rPr spc="10" dirty="0">
                <a:solidFill>
                  <a:prstClr val="black"/>
                </a:solidFill>
              </a:rPr>
              <a:t>D I </a:t>
            </a:r>
            <a:r>
              <a:rPr spc="40" dirty="0">
                <a:solidFill>
                  <a:prstClr val="black"/>
                </a:solidFill>
              </a:rPr>
              <a:t>N N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20" dirty="0">
                <a:solidFill>
                  <a:prstClr val="black"/>
                </a:solidFill>
              </a:rPr>
              <a:t>A</a:t>
            </a:r>
            <a:r>
              <a:rPr spc="100" dirty="0">
                <a:solidFill>
                  <a:prstClr val="black"/>
                </a:solidFill>
              </a:rPr>
              <a:t> </a:t>
            </a:r>
            <a:r>
              <a:rPr spc="15" dirty="0">
                <a:solidFill>
                  <a:prstClr val="black"/>
                </a:solidFill>
              </a:rPr>
              <a:t>T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4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7EA6B8E-622F-4F89-92D3-29D1F1A3A0DD}"/>
              </a:ext>
            </a:extLst>
          </p:cNvPr>
          <p:cNvSpPr txBox="1"/>
          <p:nvPr/>
        </p:nvSpPr>
        <p:spPr>
          <a:xfrm>
            <a:off x="433769" y="5837829"/>
            <a:ext cx="384848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31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1" y="2267909"/>
            <a:ext cx="2680335" cy="266483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10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needed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viable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prstClr val="black"/>
                </a:solidFill>
                <a:latin typeface="Trebuchet MS"/>
                <a:cs typeface="Trebuchet MS"/>
              </a:rPr>
              <a:t>EV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commercial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vehicle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eCity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Technology</a:t>
            </a:r>
            <a:r>
              <a:rPr sz="1600" spc="-1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developed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Ultimate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flexibility</a:t>
            </a:r>
            <a:r>
              <a:rPr sz="1600" spc="-1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demanding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duty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cycles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Significant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fuels</a:t>
            </a:r>
            <a:r>
              <a:rPr sz="1600" spc="-8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savings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Applicable</a:t>
            </a:r>
            <a:r>
              <a:rPr sz="1600" spc="-2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other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product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variants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591" y="967176"/>
            <a:ext cx="359894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65" dirty="0"/>
              <a:t>e</a:t>
            </a:r>
            <a:r>
              <a:rPr sz="2800" spc="-65" dirty="0"/>
              <a:t>C</a:t>
            </a:r>
            <a:r>
              <a:rPr sz="2800" spc="-40" dirty="0"/>
              <a:t>i</a:t>
            </a:r>
            <a:r>
              <a:rPr sz="2800" spc="80" dirty="0"/>
              <a:t>t</a:t>
            </a:r>
            <a:r>
              <a:rPr sz="2800" spc="-15" dirty="0"/>
              <a:t>y</a:t>
            </a:r>
            <a:r>
              <a:rPr lang="en-GB" sz="2800" spc="-15" dirty="0"/>
              <a:t> Technology</a:t>
            </a:r>
            <a:endParaRPr sz="2800" dirty="0"/>
          </a:p>
        </p:txBody>
      </p:sp>
      <p:sp>
        <p:nvSpPr>
          <p:cNvPr id="5" name="object 5"/>
          <p:cNvSpPr/>
          <p:nvPr/>
        </p:nvSpPr>
        <p:spPr>
          <a:xfrm>
            <a:off x="3503688" y="1248909"/>
            <a:ext cx="5392267" cy="3535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262331" y="8088532"/>
            <a:ext cx="2569210" cy="1102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32</a:t>
            </a:fld>
            <a:r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b="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10" dirty="0">
                <a:solidFill>
                  <a:prstClr val="black"/>
                </a:solidFill>
              </a:rPr>
              <a:t>C </a:t>
            </a:r>
            <a:r>
              <a:rPr spc="40" dirty="0">
                <a:solidFill>
                  <a:prstClr val="black"/>
                </a:solidFill>
              </a:rPr>
              <a:t>– </a:t>
            </a:r>
            <a:r>
              <a:rPr spc="10" dirty="0">
                <a:solidFill>
                  <a:prstClr val="black"/>
                </a:solidFill>
              </a:rPr>
              <a:t>D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5" dirty="0">
                <a:solidFill>
                  <a:prstClr val="black"/>
                </a:solidFill>
              </a:rPr>
              <a:t>S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spc="-20" dirty="0">
                <a:solidFill>
                  <a:prstClr val="black"/>
                </a:solidFill>
              </a:rPr>
              <a:t>G </a:t>
            </a:r>
            <a:r>
              <a:rPr spc="40" dirty="0">
                <a:solidFill>
                  <a:prstClr val="black"/>
                </a:solidFill>
              </a:rPr>
              <a:t>N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0" dirty="0">
                <a:solidFill>
                  <a:prstClr val="black"/>
                </a:solidFill>
              </a:rPr>
              <a:t>A </a:t>
            </a:r>
            <a:r>
              <a:rPr spc="10" dirty="0">
                <a:solidFill>
                  <a:prstClr val="black"/>
                </a:solidFill>
              </a:rPr>
              <a:t>D I </a:t>
            </a:r>
            <a:r>
              <a:rPr spc="40" dirty="0">
                <a:solidFill>
                  <a:prstClr val="black"/>
                </a:solidFill>
              </a:rPr>
              <a:t>N N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20" dirty="0">
                <a:solidFill>
                  <a:prstClr val="black"/>
                </a:solidFill>
              </a:rPr>
              <a:t>A</a:t>
            </a:r>
            <a:r>
              <a:rPr spc="100" dirty="0">
                <a:solidFill>
                  <a:prstClr val="black"/>
                </a:solidFill>
              </a:rPr>
              <a:t> </a:t>
            </a:r>
            <a:r>
              <a:rPr spc="15" dirty="0">
                <a:solidFill>
                  <a:prstClr val="black"/>
                </a:solidFill>
              </a:rPr>
              <a:t>T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4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92AE6F-27D8-4530-B565-F85F8B95CC4F}"/>
              </a:ext>
            </a:extLst>
          </p:cNvPr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32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591" y="1185925"/>
            <a:ext cx="190560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-90" dirty="0"/>
              <a:t>SAFETY</a:t>
            </a:r>
            <a:endParaRPr sz="2800" dirty="0"/>
          </a:p>
        </p:txBody>
      </p:sp>
      <p:sp>
        <p:nvSpPr>
          <p:cNvPr id="3" name="object 3"/>
          <p:cNvSpPr/>
          <p:nvPr/>
        </p:nvSpPr>
        <p:spPr>
          <a:xfrm>
            <a:off x="2874264" y="2839973"/>
            <a:ext cx="5463540" cy="292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4264" y="857250"/>
            <a:ext cx="5463540" cy="2639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91" y="2148113"/>
            <a:ext cx="2966085" cy="310181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Vehicle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safety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570230" lvl="1" indent="-214629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Accident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avoidance </a:t>
            </a:r>
            <a:r>
              <a:rPr lang="en-GB" sz="1600" spc="25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600" spc="-19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Trebuchet MS"/>
                <a:cs typeface="Trebuchet MS"/>
              </a:rPr>
              <a:t>priority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570230" marR="88900" lvl="1" indent="-214629" defTabSz="914400">
              <a:lnSpc>
                <a:spcPct val="150000"/>
              </a:lnSpc>
              <a:spcBef>
                <a:spcPts val="219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Crash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protection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GB" sz="1600" spc="-5" dirty="0">
                <a:solidFill>
                  <a:prstClr val="black"/>
                </a:solidFill>
                <a:latin typeface="Trebuchet MS"/>
                <a:cs typeface="Trebuchet MS"/>
              </a:rPr>
              <a:t> the</a:t>
            </a:r>
            <a:r>
              <a:rPr lang="en-GB"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highest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standards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the 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sector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570230" marR="5080" lvl="1" indent="-214629" defTabSz="914400">
              <a:lnSpc>
                <a:spcPct val="150000"/>
              </a:lnSpc>
              <a:spcBef>
                <a:spcPts val="21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570230" algn="l"/>
                <a:tab pos="570865" algn="l"/>
              </a:tabLst>
            </a:pP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Battery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packaging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ultimate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protection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a 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crash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262331" y="8088532"/>
            <a:ext cx="2569210" cy="1102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33</a:t>
            </a:fld>
            <a:r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b="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10" dirty="0">
                <a:solidFill>
                  <a:prstClr val="black"/>
                </a:solidFill>
              </a:rPr>
              <a:t>C </a:t>
            </a:r>
            <a:r>
              <a:rPr spc="40" dirty="0">
                <a:solidFill>
                  <a:prstClr val="black"/>
                </a:solidFill>
              </a:rPr>
              <a:t>– </a:t>
            </a:r>
            <a:r>
              <a:rPr spc="10" dirty="0">
                <a:solidFill>
                  <a:prstClr val="black"/>
                </a:solidFill>
              </a:rPr>
              <a:t>D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5" dirty="0">
                <a:solidFill>
                  <a:prstClr val="black"/>
                </a:solidFill>
              </a:rPr>
              <a:t>S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spc="-20" dirty="0">
                <a:solidFill>
                  <a:prstClr val="black"/>
                </a:solidFill>
              </a:rPr>
              <a:t>G </a:t>
            </a:r>
            <a:r>
              <a:rPr spc="40" dirty="0">
                <a:solidFill>
                  <a:prstClr val="black"/>
                </a:solidFill>
              </a:rPr>
              <a:t>N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0" dirty="0">
                <a:solidFill>
                  <a:prstClr val="black"/>
                </a:solidFill>
              </a:rPr>
              <a:t>A </a:t>
            </a:r>
            <a:r>
              <a:rPr spc="10" dirty="0">
                <a:solidFill>
                  <a:prstClr val="black"/>
                </a:solidFill>
              </a:rPr>
              <a:t>D I </a:t>
            </a:r>
            <a:r>
              <a:rPr spc="40" dirty="0">
                <a:solidFill>
                  <a:prstClr val="black"/>
                </a:solidFill>
              </a:rPr>
              <a:t>N N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20" dirty="0">
                <a:solidFill>
                  <a:prstClr val="black"/>
                </a:solidFill>
              </a:rPr>
              <a:t>A</a:t>
            </a:r>
            <a:r>
              <a:rPr spc="100" dirty="0">
                <a:solidFill>
                  <a:prstClr val="black"/>
                </a:solidFill>
              </a:rPr>
              <a:t> </a:t>
            </a:r>
            <a:r>
              <a:rPr spc="15" dirty="0">
                <a:solidFill>
                  <a:prstClr val="black"/>
                </a:solidFill>
              </a:rPr>
              <a:t>T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4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7311DD5-D683-4FC2-AAD1-B8B11809AE5E}"/>
              </a:ext>
            </a:extLst>
          </p:cNvPr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33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2331" y="981647"/>
            <a:ext cx="2969895" cy="501162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ABS, </a:t>
            </a:r>
            <a:r>
              <a:rPr sz="1400" b="1" spc="25" dirty="0">
                <a:solidFill>
                  <a:prstClr val="black"/>
                </a:solidFill>
                <a:latin typeface="Trebuchet MS"/>
                <a:cs typeface="Trebuchet MS"/>
              </a:rPr>
              <a:t>EBA,</a:t>
            </a:r>
            <a:r>
              <a:rPr sz="1400" b="1" spc="-1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85" dirty="0">
                <a:solidFill>
                  <a:prstClr val="black"/>
                </a:solidFill>
                <a:latin typeface="Trebuchet MS"/>
                <a:cs typeface="Trebuchet MS"/>
              </a:rPr>
              <a:t>ESC</a:t>
            </a:r>
            <a:endParaRPr sz="1400" b="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marR="67310" indent="-257175" defTabSz="914400">
              <a:lnSpc>
                <a:spcPct val="150000"/>
              </a:lnSpc>
              <a:spcBef>
                <a:spcPts val="21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400" b="1" spc="5" dirty="0">
                <a:solidFill>
                  <a:prstClr val="black"/>
                </a:solidFill>
                <a:latin typeface="Trebuchet MS"/>
                <a:cs typeface="Trebuchet MS"/>
              </a:rPr>
              <a:t>Front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1400" b="1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25" dirty="0">
                <a:solidFill>
                  <a:prstClr val="black"/>
                </a:solidFill>
                <a:latin typeface="Trebuchet MS"/>
                <a:cs typeface="Trebuchet MS"/>
              </a:rPr>
              <a:t>side</a:t>
            </a:r>
            <a:r>
              <a:rPr sz="1400" b="1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prstClr val="black"/>
                </a:solidFill>
                <a:latin typeface="Trebuchet MS"/>
                <a:cs typeface="Trebuchet MS"/>
              </a:rPr>
              <a:t>airbags</a:t>
            </a:r>
            <a:r>
              <a:rPr sz="1400" b="1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1400" b="1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prstClr val="black"/>
                </a:solidFill>
                <a:latin typeface="Trebuchet MS"/>
                <a:cs typeface="Trebuchet MS"/>
              </a:rPr>
              <a:t>driver,</a:t>
            </a:r>
            <a:r>
              <a:rPr sz="1400" b="1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Trebuchet MS"/>
                <a:cs typeface="Trebuchet MS"/>
              </a:rPr>
              <a:t>curtain</a:t>
            </a:r>
            <a:r>
              <a:rPr sz="1400" b="1" spc="-3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prstClr val="black"/>
                </a:solidFill>
                <a:latin typeface="Trebuchet MS"/>
                <a:cs typeface="Trebuchet MS"/>
              </a:rPr>
              <a:t>airbags</a:t>
            </a:r>
            <a:r>
              <a:rPr sz="1400" b="1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prstClr val="black"/>
                </a:solidFill>
                <a:latin typeface="Trebuchet MS"/>
                <a:cs typeface="Trebuchet MS"/>
              </a:rPr>
              <a:t>in  </a:t>
            </a:r>
            <a:r>
              <a:rPr sz="1400" b="1" spc="5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Trebuchet MS"/>
                <a:cs typeface="Trebuchet MS"/>
              </a:rPr>
              <a:t>rear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prstClr val="black"/>
                </a:solidFill>
                <a:latin typeface="Trebuchet MS"/>
                <a:cs typeface="Trebuchet MS"/>
              </a:rPr>
              <a:t>(rows</a:t>
            </a:r>
            <a:r>
              <a:rPr sz="1400" b="1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r>
              <a:rPr sz="1400" b="1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1400" b="1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45" dirty="0">
                <a:solidFill>
                  <a:prstClr val="black"/>
                </a:solidFill>
                <a:latin typeface="Trebuchet MS"/>
                <a:cs typeface="Trebuchet MS"/>
              </a:rPr>
              <a:t>3)</a:t>
            </a:r>
            <a:endParaRPr sz="1400" b="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400" b="1" spc="25" dirty="0">
                <a:solidFill>
                  <a:prstClr val="black"/>
                </a:solidFill>
                <a:latin typeface="Trebuchet MS"/>
                <a:cs typeface="Trebuchet MS"/>
              </a:rPr>
              <a:t>Forward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prstClr val="black"/>
                </a:solidFill>
                <a:latin typeface="Trebuchet MS"/>
                <a:cs typeface="Trebuchet MS"/>
              </a:rPr>
              <a:t>Collision</a:t>
            </a:r>
            <a:r>
              <a:rPr sz="1400" b="1" spc="-2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Warning</a:t>
            </a:r>
            <a:r>
              <a:rPr sz="1400" b="1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prstClr val="black"/>
                </a:solidFill>
                <a:latin typeface="Trebuchet MS"/>
                <a:cs typeface="Trebuchet MS"/>
              </a:rPr>
              <a:t>with</a:t>
            </a:r>
            <a:r>
              <a:rPr sz="1400" b="1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prstClr val="black"/>
                </a:solidFill>
                <a:latin typeface="Trebuchet MS"/>
                <a:cs typeface="Trebuchet MS"/>
              </a:rPr>
              <a:t>Vulnerable</a:t>
            </a:r>
            <a:r>
              <a:rPr sz="1400" b="1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45" dirty="0">
                <a:solidFill>
                  <a:prstClr val="black"/>
                </a:solidFill>
                <a:latin typeface="Trebuchet MS"/>
                <a:cs typeface="Trebuchet MS"/>
              </a:rPr>
              <a:t>Road</a:t>
            </a:r>
            <a:endParaRPr sz="1400" b="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defTabSz="914400">
              <a:spcBef>
                <a:spcPts val="540"/>
              </a:spcBef>
            </a:pPr>
            <a:r>
              <a:rPr sz="1400" b="1" spc="45" dirty="0">
                <a:solidFill>
                  <a:prstClr val="black"/>
                </a:solidFill>
                <a:latin typeface="Trebuchet MS"/>
                <a:cs typeface="Trebuchet MS"/>
              </a:rPr>
              <a:t>User</a:t>
            </a:r>
            <a:r>
              <a:rPr sz="1400" b="1" spc="-8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5" dirty="0">
                <a:solidFill>
                  <a:prstClr val="black"/>
                </a:solidFill>
                <a:latin typeface="Trebuchet MS"/>
                <a:cs typeface="Trebuchet MS"/>
              </a:rPr>
              <a:t>detection</a:t>
            </a:r>
            <a:endParaRPr sz="1400" b="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marR="5080" indent="-257175" defTabSz="914400">
              <a:lnSpc>
                <a:spcPct val="150000"/>
              </a:lnSpc>
              <a:spcBef>
                <a:spcPts val="22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400" b="1" spc="45" dirty="0">
                <a:solidFill>
                  <a:prstClr val="black"/>
                </a:solidFill>
                <a:latin typeface="Trebuchet MS"/>
                <a:cs typeface="Trebuchet MS"/>
              </a:rPr>
              <a:t>Autonomous</a:t>
            </a:r>
            <a:r>
              <a:rPr sz="1400" b="1" spc="-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45" dirty="0">
                <a:solidFill>
                  <a:prstClr val="black"/>
                </a:solidFill>
                <a:latin typeface="Trebuchet MS"/>
                <a:cs typeface="Trebuchet MS"/>
              </a:rPr>
              <a:t>Emergency</a:t>
            </a:r>
            <a:r>
              <a:rPr sz="1400" b="1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prstClr val="black"/>
                </a:solidFill>
                <a:latin typeface="Trebuchet MS"/>
                <a:cs typeface="Trebuchet MS"/>
              </a:rPr>
              <a:t>Braking</a:t>
            </a:r>
            <a:r>
              <a:rPr sz="1400" b="1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prstClr val="black"/>
                </a:solidFill>
                <a:latin typeface="Georgia"/>
                <a:cs typeface="Georgia"/>
              </a:rPr>
              <a:t>–</a:t>
            </a:r>
            <a:r>
              <a:rPr sz="1400" b="1" spc="-5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400" b="1" spc="-20" dirty="0">
                <a:solidFill>
                  <a:prstClr val="black"/>
                </a:solidFill>
                <a:latin typeface="Trebuchet MS"/>
                <a:cs typeface="Trebuchet MS"/>
              </a:rPr>
              <a:t>inter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Trebuchet MS"/>
                <a:cs typeface="Trebuchet MS"/>
              </a:rPr>
              <a:t>urban,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prstClr val="black"/>
                </a:solidFill>
                <a:latin typeface="Trebuchet MS"/>
                <a:cs typeface="Trebuchet MS"/>
              </a:rPr>
              <a:t>city </a:t>
            </a: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prstClr val="black"/>
                </a:solidFill>
                <a:latin typeface="Trebuchet MS"/>
                <a:cs typeface="Trebuchet MS"/>
              </a:rPr>
              <a:t>pedestrian</a:t>
            </a:r>
            <a:endParaRPr sz="1400" b="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marR="316230" indent="-257175" defTabSz="914400">
              <a:lnSpc>
                <a:spcPct val="150000"/>
              </a:lnSpc>
              <a:spcBef>
                <a:spcPts val="21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400" b="1" spc="55" dirty="0">
                <a:solidFill>
                  <a:prstClr val="black"/>
                </a:solidFill>
                <a:latin typeface="Trebuchet MS"/>
                <a:cs typeface="Trebuchet MS"/>
              </a:rPr>
              <a:t>Speed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30" dirty="0">
                <a:solidFill>
                  <a:prstClr val="black"/>
                </a:solidFill>
                <a:latin typeface="Trebuchet MS"/>
                <a:cs typeface="Trebuchet MS"/>
              </a:rPr>
              <a:t>Assistance</a:t>
            </a:r>
            <a:r>
              <a:rPr sz="1400" b="1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45" dirty="0">
                <a:solidFill>
                  <a:prstClr val="black"/>
                </a:solidFill>
                <a:latin typeface="Trebuchet MS"/>
                <a:cs typeface="Trebuchet MS"/>
              </a:rPr>
              <a:t>System</a:t>
            </a:r>
            <a:r>
              <a:rPr sz="1400" b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prstClr val="black"/>
                </a:solidFill>
                <a:latin typeface="Trebuchet MS"/>
                <a:cs typeface="Trebuchet MS"/>
              </a:rPr>
              <a:t>(cruise</a:t>
            </a:r>
            <a:r>
              <a:rPr sz="1400" b="1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5" dirty="0">
                <a:solidFill>
                  <a:prstClr val="black"/>
                </a:solidFill>
                <a:latin typeface="Trebuchet MS"/>
                <a:cs typeface="Trebuchet MS"/>
              </a:rPr>
              <a:t>control</a:t>
            </a:r>
            <a:r>
              <a:rPr sz="1400" b="1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and  </a:t>
            </a:r>
            <a:r>
              <a:rPr sz="1400" b="1" spc="30" dirty="0">
                <a:solidFill>
                  <a:prstClr val="black"/>
                </a:solidFill>
                <a:latin typeface="Trebuchet MS"/>
                <a:cs typeface="Trebuchet MS"/>
              </a:rPr>
              <a:t>programmable </a:t>
            </a:r>
            <a:r>
              <a:rPr sz="1400" b="1" spc="50" dirty="0">
                <a:solidFill>
                  <a:prstClr val="black"/>
                </a:solidFill>
                <a:latin typeface="Trebuchet MS"/>
                <a:cs typeface="Trebuchet MS"/>
              </a:rPr>
              <a:t>speed</a:t>
            </a:r>
            <a:r>
              <a:rPr sz="1400" b="1" spc="-1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-30" dirty="0">
                <a:solidFill>
                  <a:prstClr val="black"/>
                </a:solidFill>
                <a:latin typeface="Trebuchet MS"/>
                <a:cs typeface="Trebuchet MS"/>
              </a:rPr>
              <a:t>limiter)</a:t>
            </a:r>
            <a:endParaRPr sz="1400" b="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400" b="1" spc="45" dirty="0">
                <a:solidFill>
                  <a:prstClr val="black"/>
                </a:solidFill>
                <a:latin typeface="Trebuchet MS"/>
                <a:cs typeface="Trebuchet MS"/>
              </a:rPr>
              <a:t>Road Sign</a:t>
            </a:r>
            <a:r>
              <a:rPr sz="1400" b="1" spc="-1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prstClr val="black"/>
                </a:solidFill>
                <a:latin typeface="Trebuchet MS"/>
                <a:cs typeface="Trebuchet MS"/>
              </a:rPr>
              <a:t>Information</a:t>
            </a: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Lane </a:t>
            </a:r>
            <a:r>
              <a:rPr sz="1400" b="1" spc="15" dirty="0">
                <a:solidFill>
                  <a:prstClr val="black"/>
                </a:solidFill>
                <a:latin typeface="Trebuchet MS"/>
                <a:cs typeface="Trebuchet MS"/>
              </a:rPr>
              <a:t>Departure</a:t>
            </a:r>
            <a:r>
              <a:rPr sz="1400" b="1" spc="-18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prstClr val="black"/>
                </a:solidFill>
                <a:latin typeface="Trebuchet MS"/>
                <a:cs typeface="Trebuchet MS"/>
              </a:rPr>
              <a:t>Warning</a:t>
            </a:r>
            <a:endParaRPr sz="14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2331" y="51392"/>
            <a:ext cx="3666201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-15" dirty="0"/>
              <a:t>DRIVER ASSISTANCE</a:t>
            </a:r>
            <a:endParaRPr sz="2800" dirty="0"/>
          </a:p>
        </p:txBody>
      </p:sp>
      <p:sp>
        <p:nvSpPr>
          <p:cNvPr id="6" name="object 6"/>
          <p:cNvSpPr/>
          <p:nvPr/>
        </p:nvSpPr>
        <p:spPr>
          <a:xfrm>
            <a:off x="4826508" y="3467861"/>
            <a:ext cx="3497580" cy="1839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0" y="1343407"/>
            <a:ext cx="2220468" cy="1839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75298" y="925349"/>
            <a:ext cx="1808988" cy="1666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427B7C5B-C6B7-433A-8E45-EF250F905C60}"/>
              </a:ext>
            </a:extLst>
          </p:cNvPr>
          <p:cNvSpPr txBox="1"/>
          <p:nvPr/>
        </p:nvSpPr>
        <p:spPr>
          <a:xfrm>
            <a:off x="262331" y="6332475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34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1705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40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EB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796" y="5416681"/>
            <a:ext cx="870611" cy="584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47206" y="1085341"/>
            <a:ext cx="2796794" cy="129009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00" spc="15" dirty="0"/>
              <a:t>AU</a:t>
            </a:r>
            <a:r>
              <a:rPr sz="2800" spc="-15" dirty="0"/>
              <a:t>T</a:t>
            </a:r>
            <a:r>
              <a:rPr sz="2800" spc="15" dirty="0"/>
              <a:t>ONOMOUS  BRAKING </a:t>
            </a:r>
            <a:r>
              <a:rPr sz="2800" spc="10" dirty="0"/>
              <a:t>IN  </a:t>
            </a:r>
            <a:r>
              <a:rPr sz="2800" spc="15" dirty="0"/>
              <a:t>ACTION!</a:t>
            </a:r>
            <a:endParaRPr sz="2800" dirty="0"/>
          </a:p>
        </p:txBody>
      </p:sp>
      <p:pic>
        <p:nvPicPr>
          <p:cNvPr id="7" name="Champs video">
            <a:hlinkClick r:id="" action="ppaction://media"/>
            <a:extLst>
              <a:ext uri="{FF2B5EF4-FFF2-40B4-BE49-F238E27FC236}">
                <a16:creationId xmlns:a16="http://schemas.microsoft.com/office/drawing/2014/main" id="{1939A92A-A5CB-4911-8D65-463776AF72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9357" y="198437"/>
            <a:ext cx="3657600" cy="6461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2270990"/>
            <a:ext cx="1885314" cy="231601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One</a:t>
            </a:r>
            <a:r>
              <a:rPr sz="1600" spc="-2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million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miles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of testing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Tested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max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extremes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Regulatory</a:t>
            </a:r>
            <a:r>
              <a:rPr sz="1600" spc="-9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compliance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De</a:t>
            </a:r>
            <a:r>
              <a:rPr lang="en-GB" sz="1600" spc="40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600" spc="40" dirty="0" err="1">
                <a:solidFill>
                  <a:prstClr val="black"/>
                </a:solidFill>
                <a:latin typeface="Trebuchet MS"/>
                <a:cs typeface="Trebuchet MS"/>
              </a:rPr>
              <a:t>igned</a:t>
            </a:r>
            <a:r>
              <a:rPr sz="1600" spc="-8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15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year</a:t>
            </a:r>
            <a:r>
              <a:rPr sz="1600" spc="-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prstClr val="black"/>
                </a:solidFill>
                <a:latin typeface="Trebuchet MS"/>
                <a:cs typeface="Trebuchet MS"/>
              </a:rPr>
              <a:t>life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591" y="1185925"/>
            <a:ext cx="161774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-75" dirty="0"/>
              <a:t>PROVEN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2526793" y="857250"/>
            <a:ext cx="6617207" cy="4550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262331" y="8088532"/>
            <a:ext cx="2569210" cy="1102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36</a:t>
            </a:fld>
            <a:r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b="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10" dirty="0">
                <a:solidFill>
                  <a:prstClr val="black"/>
                </a:solidFill>
              </a:rPr>
              <a:t>C </a:t>
            </a:r>
            <a:r>
              <a:rPr spc="40" dirty="0">
                <a:solidFill>
                  <a:prstClr val="black"/>
                </a:solidFill>
              </a:rPr>
              <a:t>– </a:t>
            </a:r>
            <a:r>
              <a:rPr spc="10" dirty="0">
                <a:solidFill>
                  <a:prstClr val="black"/>
                </a:solidFill>
              </a:rPr>
              <a:t>D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5" dirty="0">
                <a:solidFill>
                  <a:prstClr val="black"/>
                </a:solidFill>
              </a:rPr>
              <a:t>S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spc="-20" dirty="0">
                <a:solidFill>
                  <a:prstClr val="black"/>
                </a:solidFill>
              </a:rPr>
              <a:t>G </a:t>
            </a:r>
            <a:r>
              <a:rPr spc="40" dirty="0">
                <a:solidFill>
                  <a:prstClr val="black"/>
                </a:solidFill>
              </a:rPr>
              <a:t>N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0" dirty="0">
                <a:solidFill>
                  <a:prstClr val="black"/>
                </a:solidFill>
              </a:rPr>
              <a:t>A </a:t>
            </a:r>
            <a:r>
              <a:rPr spc="10" dirty="0">
                <a:solidFill>
                  <a:prstClr val="black"/>
                </a:solidFill>
              </a:rPr>
              <a:t>D I </a:t>
            </a:r>
            <a:r>
              <a:rPr spc="40" dirty="0">
                <a:solidFill>
                  <a:prstClr val="black"/>
                </a:solidFill>
              </a:rPr>
              <a:t>N N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20" dirty="0">
                <a:solidFill>
                  <a:prstClr val="black"/>
                </a:solidFill>
              </a:rPr>
              <a:t>A</a:t>
            </a:r>
            <a:r>
              <a:rPr spc="100" dirty="0">
                <a:solidFill>
                  <a:prstClr val="black"/>
                </a:solidFill>
              </a:rPr>
              <a:t> </a:t>
            </a:r>
            <a:r>
              <a:rPr spc="15" dirty="0">
                <a:solidFill>
                  <a:prstClr val="black"/>
                </a:solidFill>
              </a:rPr>
              <a:t>T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4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6DAFCE5-CE7A-43DF-82D2-7AC3FF7EDC55}"/>
              </a:ext>
            </a:extLst>
          </p:cNvPr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36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2610866"/>
            <a:ext cx="16586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 defTabSz="914400">
              <a:spcBef>
                <a:spcPts val="1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From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Arctic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Arizona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591" y="1185925"/>
            <a:ext cx="165861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lang="en-GB" sz="2800" b="1" spc="-75" dirty="0">
                <a:solidFill>
                  <a:prstClr val="black"/>
                </a:solidFill>
                <a:latin typeface="Arial"/>
                <a:cs typeface="Arial"/>
              </a:rPr>
              <a:t>PROVEN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96184" y="857250"/>
            <a:ext cx="6147815" cy="4559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262331" y="8088532"/>
            <a:ext cx="2569210" cy="1102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37</a:t>
            </a:fld>
            <a:r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b="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10" dirty="0">
                <a:solidFill>
                  <a:prstClr val="black"/>
                </a:solidFill>
              </a:rPr>
              <a:t>C </a:t>
            </a:r>
            <a:r>
              <a:rPr spc="40" dirty="0">
                <a:solidFill>
                  <a:prstClr val="black"/>
                </a:solidFill>
              </a:rPr>
              <a:t>– </a:t>
            </a:r>
            <a:r>
              <a:rPr spc="10" dirty="0">
                <a:solidFill>
                  <a:prstClr val="black"/>
                </a:solidFill>
              </a:rPr>
              <a:t>D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5" dirty="0">
                <a:solidFill>
                  <a:prstClr val="black"/>
                </a:solidFill>
              </a:rPr>
              <a:t>S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spc="-20" dirty="0">
                <a:solidFill>
                  <a:prstClr val="black"/>
                </a:solidFill>
              </a:rPr>
              <a:t>G </a:t>
            </a:r>
            <a:r>
              <a:rPr spc="40" dirty="0">
                <a:solidFill>
                  <a:prstClr val="black"/>
                </a:solidFill>
              </a:rPr>
              <a:t>N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0" dirty="0">
                <a:solidFill>
                  <a:prstClr val="black"/>
                </a:solidFill>
              </a:rPr>
              <a:t>A </a:t>
            </a:r>
            <a:r>
              <a:rPr spc="10" dirty="0">
                <a:solidFill>
                  <a:prstClr val="black"/>
                </a:solidFill>
              </a:rPr>
              <a:t>D I </a:t>
            </a:r>
            <a:r>
              <a:rPr spc="40" dirty="0">
                <a:solidFill>
                  <a:prstClr val="black"/>
                </a:solidFill>
              </a:rPr>
              <a:t>N N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20" dirty="0">
                <a:solidFill>
                  <a:prstClr val="black"/>
                </a:solidFill>
              </a:rPr>
              <a:t>A</a:t>
            </a:r>
            <a:r>
              <a:rPr spc="100" dirty="0">
                <a:solidFill>
                  <a:prstClr val="black"/>
                </a:solidFill>
              </a:rPr>
              <a:t> </a:t>
            </a:r>
            <a:r>
              <a:rPr spc="15" dirty="0">
                <a:solidFill>
                  <a:prstClr val="black"/>
                </a:solidFill>
              </a:rPr>
              <a:t>T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4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6208357-4C33-4857-92AC-DE7AC3F0D87D}"/>
              </a:ext>
            </a:extLst>
          </p:cNvPr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37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331" y="766653"/>
            <a:ext cx="2571750" cy="502285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defTabSz="914400">
              <a:spcBef>
                <a:spcPts val="820"/>
              </a:spcBef>
            </a:pPr>
            <a:r>
              <a:rPr sz="1600" b="1" spc="15" dirty="0">
                <a:solidFill>
                  <a:prstClr val="black"/>
                </a:solidFill>
                <a:latin typeface="Arial"/>
                <a:cs typeface="Arial"/>
              </a:rPr>
              <a:t>Steve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5" dirty="0" err="1">
                <a:solidFill>
                  <a:prstClr val="black"/>
                </a:solidFill>
                <a:latin typeface="Arial"/>
                <a:cs typeface="Arial"/>
              </a:rPr>
              <a:t>Cropl</a:t>
            </a:r>
            <a:r>
              <a:rPr lang="en-GB" sz="1600" b="1" spc="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00" b="1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55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sz="1600" b="1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Editor</a:t>
            </a:r>
            <a:r>
              <a:rPr sz="1600" b="1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6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Chief,</a:t>
            </a: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Auto</a:t>
            </a:r>
            <a:r>
              <a:rPr sz="16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Car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 defTabSz="914400">
              <a:lnSpc>
                <a:spcPct val="150000"/>
              </a:lnSpc>
              <a:spcBef>
                <a:spcPts val="285"/>
              </a:spcBef>
            </a:pPr>
            <a:r>
              <a:rPr sz="1600" i="1" spc="-260" dirty="0">
                <a:solidFill>
                  <a:prstClr val="black"/>
                </a:solidFill>
                <a:latin typeface="Trebuchet MS"/>
                <a:cs typeface="Trebuchet MS"/>
              </a:rPr>
              <a:t>“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00" i="1" spc="25" dirty="0">
                <a:solidFill>
                  <a:prstClr val="black"/>
                </a:solidFill>
                <a:latin typeface="Trebuchet MS"/>
                <a:cs typeface="Trebuchet MS"/>
              </a:rPr>
              <a:t>car </a:t>
            </a:r>
            <a:r>
              <a:rPr sz="1600" i="1" spc="-55" dirty="0">
                <a:solidFill>
                  <a:prstClr val="black"/>
                </a:solidFill>
                <a:latin typeface="Trebuchet MS"/>
                <a:cs typeface="Trebuchet MS"/>
              </a:rPr>
              <a:t>in front </a:t>
            </a:r>
            <a:r>
              <a:rPr sz="1600" i="1" spc="55" dirty="0">
                <a:solidFill>
                  <a:prstClr val="black"/>
                </a:solidFill>
                <a:latin typeface="Trebuchet MS"/>
                <a:cs typeface="Trebuchet MS"/>
              </a:rPr>
              <a:t>was </a:t>
            </a:r>
            <a:r>
              <a:rPr sz="1600" i="1" spc="-55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sight. </a:t>
            </a:r>
            <a:r>
              <a:rPr sz="1600" i="1" spc="45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600" i="1" spc="-75" dirty="0">
                <a:solidFill>
                  <a:prstClr val="black"/>
                </a:solidFill>
                <a:latin typeface="Trebuchet MS"/>
                <a:cs typeface="Trebuchet MS"/>
              </a:rPr>
              <a:t>trio </a:t>
            </a:r>
            <a:r>
              <a:rPr sz="1600" i="1" spc="-30" dirty="0">
                <a:solidFill>
                  <a:prstClr val="black"/>
                </a:solidFill>
                <a:latin typeface="Trebuchet MS"/>
                <a:cs typeface="Trebuchet MS"/>
              </a:rPr>
              <a:t>of  </a:t>
            </a:r>
            <a:r>
              <a:rPr sz="1600" i="1" spc="45" dirty="0">
                <a:solidFill>
                  <a:prstClr val="black"/>
                </a:solidFill>
                <a:latin typeface="Trebuchet MS"/>
                <a:cs typeface="Trebuchet MS"/>
              </a:rPr>
              <a:t>cocky</a:t>
            </a:r>
            <a:r>
              <a:rPr sz="1600" i="1" spc="-9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35" dirty="0">
                <a:solidFill>
                  <a:prstClr val="black"/>
                </a:solidFill>
                <a:latin typeface="Trebuchet MS"/>
                <a:cs typeface="Trebuchet MS"/>
              </a:rPr>
              <a:t>young</a:t>
            </a:r>
            <a:r>
              <a:rPr sz="1600" i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blokes</a:t>
            </a:r>
            <a:r>
              <a:rPr sz="1600" i="1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55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i="1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8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lang="en-GB" sz="1600" i="1" spc="-65" dirty="0">
                <a:solidFill>
                  <a:prstClr val="black"/>
                </a:solidFill>
                <a:latin typeface="Trebuchet MS"/>
                <a:cs typeface="Trebuchet MS"/>
              </a:rPr>
              <a:t> Mini </a:t>
            </a:r>
            <a:r>
              <a:rPr sz="1600" i="1" spc="10" dirty="0">
                <a:solidFill>
                  <a:prstClr val="black"/>
                </a:solidFill>
                <a:latin typeface="Trebuchet MS"/>
                <a:cs typeface="Trebuchet MS"/>
              </a:rPr>
              <a:t>Cooper  </a:t>
            </a:r>
            <a:r>
              <a:rPr sz="1600" i="1" spc="-35" dirty="0">
                <a:solidFill>
                  <a:prstClr val="black"/>
                </a:solidFill>
                <a:latin typeface="Trebuchet MS"/>
                <a:cs typeface="Trebuchet MS"/>
              </a:rPr>
              <a:t>can’t </a:t>
            </a:r>
            <a:r>
              <a:rPr sz="1600" i="1" spc="20" dirty="0">
                <a:solidFill>
                  <a:prstClr val="black"/>
                </a:solidFill>
                <a:latin typeface="Trebuchet MS"/>
                <a:cs typeface="Trebuchet MS"/>
              </a:rPr>
              <a:t>have </a:t>
            </a:r>
            <a:r>
              <a:rPr sz="1600" i="1" spc="-5" dirty="0">
                <a:solidFill>
                  <a:prstClr val="black"/>
                </a:solidFill>
                <a:latin typeface="Trebuchet MS"/>
                <a:cs typeface="Trebuchet MS"/>
              </a:rPr>
              <a:t>expected </a:t>
            </a:r>
            <a:r>
              <a:rPr sz="1600" i="1" spc="-40" dirty="0">
                <a:solidFill>
                  <a:prstClr val="black"/>
                </a:solidFill>
                <a:latin typeface="Trebuchet MS"/>
                <a:cs typeface="Trebuchet MS"/>
              </a:rPr>
              <a:t>to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be </a:t>
            </a:r>
            <a:r>
              <a:rPr sz="1600" i="1" spc="25" dirty="0">
                <a:solidFill>
                  <a:prstClr val="black"/>
                </a:solidFill>
                <a:latin typeface="Trebuchet MS"/>
                <a:cs typeface="Trebuchet MS"/>
              </a:rPr>
              <a:t>caught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by  </a:t>
            </a:r>
            <a:r>
              <a:rPr sz="1600" i="1" spc="85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600" i="1" spc="10" dirty="0">
                <a:solidFill>
                  <a:prstClr val="black"/>
                </a:solidFill>
                <a:latin typeface="Trebuchet MS"/>
                <a:cs typeface="Trebuchet MS"/>
              </a:rPr>
              <a:t>blonde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girl </a:t>
            </a:r>
            <a:r>
              <a:rPr sz="1600" i="1" spc="50" dirty="0">
                <a:solidFill>
                  <a:prstClr val="black"/>
                </a:solidFill>
                <a:latin typeface="Trebuchet MS"/>
                <a:cs typeface="Trebuchet MS"/>
              </a:rPr>
              <a:t>and </a:t>
            </a:r>
            <a:r>
              <a:rPr sz="1600" i="1" spc="85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fat </a:t>
            </a:r>
            <a:r>
              <a:rPr sz="1600" i="1" spc="5" dirty="0">
                <a:solidFill>
                  <a:prstClr val="black"/>
                </a:solidFill>
                <a:latin typeface="Trebuchet MS"/>
                <a:cs typeface="Trebuchet MS"/>
              </a:rPr>
              <a:t>bloke </a:t>
            </a:r>
            <a:r>
              <a:rPr sz="1600" i="1" spc="-50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00" i="1" spc="85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600" i="1" spc="30" dirty="0">
                <a:solidFill>
                  <a:prstClr val="black"/>
                </a:solidFill>
                <a:latin typeface="Trebuchet MS"/>
                <a:cs typeface="Trebuchet MS"/>
              </a:rPr>
              <a:t>black </a:t>
            </a:r>
            <a:r>
              <a:rPr sz="1600" i="1" spc="5" dirty="0">
                <a:solidFill>
                  <a:prstClr val="black"/>
                </a:solidFill>
                <a:latin typeface="Trebuchet MS"/>
                <a:cs typeface="Trebuchet MS"/>
              </a:rPr>
              <a:t>cab</a:t>
            </a:r>
            <a:r>
              <a:rPr lang="en-GB" sz="1600" i="1" spc="5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00" i="1" spc="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85" dirty="0">
                <a:solidFill>
                  <a:prstClr val="black"/>
                </a:solidFill>
                <a:latin typeface="Trebuchet MS"/>
                <a:cs typeface="Trebuchet MS"/>
              </a:rPr>
              <a:t>We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reached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00" i="1" spc="-15" dirty="0">
                <a:solidFill>
                  <a:prstClr val="black"/>
                </a:solidFill>
                <a:latin typeface="Trebuchet MS"/>
                <a:cs typeface="Trebuchet MS"/>
              </a:rPr>
              <a:t>top  </a:t>
            </a:r>
            <a:r>
              <a:rPr sz="1600" i="1" spc="50" dirty="0">
                <a:solidFill>
                  <a:prstClr val="black"/>
                </a:solidFill>
                <a:latin typeface="Trebuchet MS"/>
                <a:cs typeface="Trebuchet MS"/>
              </a:rPr>
              <a:t>paddock </a:t>
            </a:r>
            <a:r>
              <a:rPr sz="1600" i="1" spc="-30" dirty="0">
                <a:solidFill>
                  <a:prstClr val="black"/>
                </a:solidFill>
                <a:latin typeface="Trebuchet MS"/>
                <a:cs typeface="Trebuchet MS"/>
              </a:rPr>
              <a:t>(more </a:t>
            </a:r>
            <a:r>
              <a:rPr sz="1600" i="1" spc="-15" dirty="0">
                <a:solidFill>
                  <a:prstClr val="black"/>
                </a:solidFill>
                <a:latin typeface="Trebuchet MS"/>
                <a:cs typeface="Trebuchet MS"/>
              </a:rPr>
              <a:t>hailing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from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the  </a:t>
            </a:r>
            <a:r>
              <a:rPr sz="1600" i="1" spc="-10" dirty="0">
                <a:solidFill>
                  <a:prstClr val="black"/>
                </a:solidFill>
                <a:latin typeface="Trebuchet MS"/>
                <a:cs typeface="Trebuchet MS"/>
              </a:rPr>
              <a:t>crowd)</a:t>
            </a:r>
            <a:r>
              <a:rPr sz="1600" i="1" spc="-9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dirty="0">
                <a:solidFill>
                  <a:prstClr val="black"/>
                </a:solidFill>
                <a:latin typeface="Trebuchet MS"/>
                <a:cs typeface="Trebuchet MS"/>
              </a:rPr>
              <a:t>more</a:t>
            </a:r>
            <a:r>
              <a:rPr sz="1600" i="1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or</a:t>
            </a:r>
            <a:r>
              <a:rPr sz="1600" i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less</a:t>
            </a:r>
            <a:r>
              <a:rPr sz="1600" i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25" dirty="0">
                <a:solidFill>
                  <a:prstClr val="black"/>
                </a:solidFill>
                <a:latin typeface="Trebuchet MS"/>
                <a:cs typeface="Trebuchet MS"/>
              </a:rPr>
              <a:t>on</a:t>
            </a:r>
            <a:r>
              <a:rPr sz="1600" i="1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1600" i="1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5" dirty="0">
                <a:solidFill>
                  <a:prstClr val="black"/>
                </a:solidFill>
                <a:latin typeface="Trebuchet MS"/>
                <a:cs typeface="Trebuchet MS"/>
              </a:rPr>
              <a:t>bumper</a:t>
            </a:r>
            <a:r>
              <a:rPr sz="1600" i="1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30" dirty="0">
                <a:solidFill>
                  <a:prstClr val="black"/>
                </a:solidFill>
                <a:latin typeface="Trebuchet MS"/>
                <a:cs typeface="Trebuchet MS"/>
              </a:rPr>
              <a:t>of  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00" i="1" spc="-20" dirty="0">
                <a:solidFill>
                  <a:prstClr val="black"/>
                </a:solidFill>
                <a:latin typeface="Trebuchet MS"/>
                <a:cs typeface="Trebuchet MS"/>
              </a:rPr>
              <a:t>Cooper. </a:t>
            </a:r>
            <a:r>
              <a:rPr sz="1600" i="1" spc="-80" dirty="0">
                <a:solidFill>
                  <a:prstClr val="black"/>
                </a:solidFill>
                <a:latin typeface="Trebuchet MS"/>
                <a:cs typeface="Trebuchet MS"/>
              </a:rPr>
              <a:t>It </a:t>
            </a:r>
            <a:r>
              <a:rPr sz="1600" i="1" spc="55" dirty="0">
                <a:solidFill>
                  <a:prstClr val="black"/>
                </a:solidFill>
                <a:latin typeface="Trebuchet MS"/>
                <a:cs typeface="Trebuchet MS"/>
              </a:rPr>
              <a:t>was </a:t>
            </a:r>
            <a:r>
              <a:rPr sz="1600" i="1" spc="85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600" i="1" spc="-10" dirty="0">
                <a:solidFill>
                  <a:prstClr val="black"/>
                </a:solidFill>
                <a:latin typeface="Trebuchet MS"/>
                <a:cs typeface="Trebuchet MS"/>
              </a:rPr>
              <a:t>great  </a:t>
            </a:r>
            <a:r>
              <a:rPr sz="1600" i="1" spc="-40" dirty="0">
                <a:solidFill>
                  <a:prstClr val="black"/>
                </a:solidFill>
                <a:latin typeface="Trebuchet MS"/>
                <a:cs typeface="Trebuchet MS"/>
              </a:rPr>
              <a:t>demonstration.”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791" y="261584"/>
            <a:ext cx="344654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110" dirty="0"/>
              <a:t>E</a:t>
            </a:r>
            <a:r>
              <a:rPr lang="en-GB" sz="2800" spc="-110" dirty="0"/>
              <a:t>VEN GOODWOOD</a:t>
            </a:r>
            <a:endParaRPr sz="2800" dirty="0"/>
          </a:p>
        </p:txBody>
      </p:sp>
      <p:sp>
        <p:nvSpPr>
          <p:cNvPr id="5" name="object 5"/>
          <p:cNvSpPr/>
          <p:nvPr/>
        </p:nvSpPr>
        <p:spPr>
          <a:xfrm>
            <a:off x="3229356" y="857250"/>
            <a:ext cx="5914643" cy="455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262331" y="8088532"/>
            <a:ext cx="2569210" cy="1102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38</a:t>
            </a:fld>
            <a:r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b="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10" dirty="0">
                <a:solidFill>
                  <a:prstClr val="black"/>
                </a:solidFill>
              </a:rPr>
              <a:t>C </a:t>
            </a:r>
            <a:r>
              <a:rPr spc="40" dirty="0">
                <a:solidFill>
                  <a:prstClr val="black"/>
                </a:solidFill>
              </a:rPr>
              <a:t>– </a:t>
            </a:r>
            <a:r>
              <a:rPr spc="10" dirty="0">
                <a:solidFill>
                  <a:prstClr val="black"/>
                </a:solidFill>
              </a:rPr>
              <a:t>D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5" dirty="0">
                <a:solidFill>
                  <a:prstClr val="black"/>
                </a:solidFill>
              </a:rPr>
              <a:t>S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spc="-20" dirty="0">
                <a:solidFill>
                  <a:prstClr val="black"/>
                </a:solidFill>
              </a:rPr>
              <a:t>G </a:t>
            </a:r>
            <a:r>
              <a:rPr spc="40" dirty="0">
                <a:solidFill>
                  <a:prstClr val="black"/>
                </a:solidFill>
              </a:rPr>
              <a:t>N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0" dirty="0">
                <a:solidFill>
                  <a:prstClr val="black"/>
                </a:solidFill>
              </a:rPr>
              <a:t>A </a:t>
            </a:r>
            <a:r>
              <a:rPr spc="10" dirty="0">
                <a:solidFill>
                  <a:prstClr val="black"/>
                </a:solidFill>
              </a:rPr>
              <a:t>D I </a:t>
            </a:r>
            <a:r>
              <a:rPr spc="40" dirty="0">
                <a:solidFill>
                  <a:prstClr val="black"/>
                </a:solidFill>
              </a:rPr>
              <a:t>N N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20" dirty="0">
                <a:solidFill>
                  <a:prstClr val="black"/>
                </a:solidFill>
              </a:rPr>
              <a:t>A</a:t>
            </a:r>
            <a:r>
              <a:rPr spc="100" dirty="0">
                <a:solidFill>
                  <a:prstClr val="black"/>
                </a:solidFill>
              </a:rPr>
              <a:t> </a:t>
            </a:r>
            <a:r>
              <a:rPr spc="15" dirty="0">
                <a:solidFill>
                  <a:prstClr val="black"/>
                </a:solidFill>
              </a:rPr>
              <a:t>T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4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8014FEB2-B8CA-41CC-9E99-E9322A8A9CE6}"/>
              </a:ext>
            </a:extLst>
          </p:cNvPr>
          <p:cNvSpPr txBox="1"/>
          <p:nvPr/>
        </p:nvSpPr>
        <p:spPr>
          <a:xfrm>
            <a:off x="259791" y="6303685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38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3254882"/>
            <a:ext cx="46996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lang="en-GB" sz="2800" b="1" spc="-15" dirty="0">
                <a:solidFill>
                  <a:prstClr val="black"/>
                </a:solidFill>
                <a:latin typeface="Arial"/>
                <a:cs typeface="Arial"/>
              </a:rPr>
              <a:t>DESIGNED FOR PEOPLE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0CC3BADC-744E-454E-B41C-8D705AD9DA5F}"/>
              </a:ext>
            </a:extLst>
          </p:cNvPr>
          <p:cNvSpPr txBox="1"/>
          <p:nvPr/>
        </p:nvSpPr>
        <p:spPr>
          <a:xfrm>
            <a:off x="433769" y="5837829"/>
            <a:ext cx="384848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39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E0C4-5217-458F-8191-17184554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CF05E7-9254-4417-B56A-2AC01B5CB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21247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1683710"/>
            <a:ext cx="1688464" cy="385490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Spacious passenger</a:t>
            </a:r>
            <a:r>
              <a:rPr sz="1600" spc="-2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cabin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Six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seats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WiFi 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&amp;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charge</a:t>
            </a:r>
            <a:r>
              <a:rPr sz="1600" spc="-1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points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Forward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facing</a:t>
            </a:r>
            <a:r>
              <a:rPr sz="1600" spc="-1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wheelchair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Panoramic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roof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Passenger</a:t>
            </a:r>
            <a:r>
              <a:rPr sz="1600" spc="-9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safety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50" dirty="0">
                <a:solidFill>
                  <a:prstClr val="black"/>
                </a:solidFill>
                <a:latin typeface="Trebuchet MS"/>
                <a:cs typeface="Trebuchet MS"/>
              </a:rPr>
              <a:t>Easy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ingress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prstClr val="black"/>
                </a:solidFill>
                <a:latin typeface="Trebuchet MS"/>
                <a:cs typeface="Trebuchet MS"/>
              </a:rPr>
              <a:t>/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egress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590" y="445432"/>
            <a:ext cx="2569209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-75" dirty="0"/>
              <a:t>PEOPLE DRIVEN</a:t>
            </a:r>
            <a:endParaRPr sz="2800" dirty="0"/>
          </a:p>
        </p:txBody>
      </p:sp>
      <p:sp>
        <p:nvSpPr>
          <p:cNvPr id="5" name="object 5"/>
          <p:cNvSpPr/>
          <p:nvPr/>
        </p:nvSpPr>
        <p:spPr>
          <a:xfrm>
            <a:off x="3204972" y="857250"/>
            <a:ext cx="5939028" cy="4550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DC3084B-F72B-4480-824E-257EC7D519FC}"/>
              </a:ext>
            </a:extLst>
          </p:cNvPr>
          <p:cNvSpPr txBox="1"/>
          <p:nvPr/>
        </p:nvSpPr>
        <p:spPr>
          <a:xfrm>
            <a:off x="262331" y="5682467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40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147" y="2580016"/>
            <a:ext cx="2501951" cy="157735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Driver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cockpit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Enhanced</a:t>
            </a:r>
            <a:r>
              <a:rPr sz="1600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driving position 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&amp;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comfort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6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Vehicle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control</a:t>
            </a:r>
            <a:r>
              <a:rPr sz="1600" spc="-1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panel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indent="-257175" defTabSz="914400">
              <a:spcBef>
                <a:spcPts val="75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Three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drive</a:t>
            </a:r>
            <a:r>
              <a:rPr sz="1600" spc="-12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60" dirty="0">
                <a:solidFill>
                  <a:prstClr val="black"/>
                </a:solidFill>
                <a:latin typeface="Trebuchet MS"/>
                <a:cs typeface="Trebuchet MS"/>
              </a:rPr>
              <a:t>modes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7148" y="420271"/>
            <a:ext cx="250195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-75" dirty="0"/>
              <a:t>PEOPLE DRIVEN</a:t>
            </a:r>
            <a:endParaRPr sz="2800" dirty="0"/>
          </a:p>
        </p:txBody>
      </p:sp>
      <p:sp>
        <p:nvSpPr>
          <p:cNvPr id="5" name="object 5"/>
          <p:cNvSpPr/>
          <p:nvPr/>
        </p:nvSpPr>
        <p:spPr>
          <a:xfrm>
            <a:off x="3212593" y="857250"/>
            <a:ext cx="5931407" cy="4550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BA5BF72-2C56-470F-8DA9-21EB5AF404E3}"/>
              </a:ext>
            </a:extLst>
          </p:cNvPr>
          <p:cNvSpPr txBox="1"/>
          <p:nvPr/>
        </p:nvSpPr>
        <p:spPr>
          <a:xfrm>
            <a:off x="337147" y="5748061"/>
            <a:ext cx="384848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41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7284" y="1864944"/>
            <a:ext cx="2971800" cy="349166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69875" indent="-257175" defTabSz="914400">
              <a:spcBef>
                <a:spcPts val="3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Clean </a:t>
            </a:r>
            <a:r>
              <a:rPr sz="1600" spc="-30" dirty="0">
                <a:solidFill>
                  <a:prstClr val="black"/>
                </a:solidFill>
                <a:latin typeface="Trebuchet MS"/>
                <a:cs typeface="Trebuchet MS"/>
              </a:rPr>
              <a:t>air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cities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benefits</a:t>
            </a:r>
            <a:r>
              <a:rPr sz="1600" spc="-18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everyone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marR="5080" indent="-257175" defTabSz="914400">
              <a:lnSpc>
                <a:spcPct val="150000"/>
              </a:lnSpc>
              <a:spcBef>
                <a:spcPts val="215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TX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far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exceeds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current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future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emissions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rule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prstClr val="black"/>
                </a:solidFill>
                <a:latin typeface="Trebuchet MS"/>
                <a:cs typeface="Trebuchet MS"/>
              </a:rPr>
              <a:t>at 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local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national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level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75" dirty="0">
                <a:solidFill>
                  <a:prstClr val="black"/>
                </a:solidFill>
                <a:latin typeface="Trebuchet MS"/>
                <a:cs typeface="Trebuchet MS"/>
              </a:rPr>
              <a:t>UK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69875" marR="236854" indent="-257175" defTabSz="914400">
              <a:lnSpc>
                <a:spcPct val="150000"/>
              </a:lnSpc>
              <a:spcBef>
                <a:spcPts val="219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Converting </a:t>
            </a:r>
            <a:r>
              <a:rPr sz="1600" spc="65" dirty="0">
                <a:solidFill>
                  <a:prstClr val="black"/>
                </a:solidFill>
                <a:latin typeface="Trebuchet MS"/>
                <a:cs typeface="Trebuchet MS"/>
              </a:rPr>
              <a:t>50%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taxis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to </a:t>
            </a:r>
            <a:r>
              <a:rPr sz="1600" spc="70" dirty="0">
                <a:solidFill>
                  <a:prstClr val="black"/>
                </a:solidFill>
                <a:latin typeface="Trebuchet MS"/>
                <a:cs typeface="Trebuchet MS"/>
              </a:rPr>
              <a:t>EV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would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reduce 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dangerous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emissions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60" dirty="0">
                <a:solidFill>
                  <a:prstClr val="black"/>
                </a:solidFill>
                <a:latin typeface="Trebuchet MS"/>
                <a:cs typeface="Trebuchet MS"/>
              </a:rPr>
              <a:t>4%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50" dirty="0">
                <a:solidFill>
                  <a:prstClr val="black"/>
                </a:solidFill>
                <a:latin typeface="Trebuchet MS"/>
                <a:cs typeface="Trebuchet MS"/>
              </a:rPr>
              <a:t>London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2020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39084" y="1133094"/>
            <a:ext cx="5524500" cy="4020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2815" y="801139"/>
            <a:ext cx="424241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-75" dirty="0"/>
              <a:t>BREATH OF FRESH AIR</a:t>
            </a:r>
            <a:endParaRPr sz="2800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51875AB-5069-485A-8584-C933CC3146CD}"/>
              </a:ext>
            </a:extLst>
          </p:cNvPr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42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1" y="3254882"/>
            <a:ext cx="32772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lang="en-GB" sz="2800" b="1" spc="-60" dirty="0">
                <a:solidFill>
                  <a:prstClr val="black"/>
                </a:solidFill>
                <a:latin typeface="Arial"/>
                <a:cs typeface="Arial"/>
              </a:rPr>
              <a:t>LAUNCH PERIOD 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ABBF7A4-7F56-4AC6-BB85-7ECAC327470A}"/>
              </a:ext>
            </a:extLst>
          </p:cNvPr>
          <p:cNvSpPr txBox="1"/>
          <p:nvPr/>
        </p:nvSpPr>
        <p:spPr>
          <a:xfrm>
            <a:off x="433769" y="5837829"/>
            <a:ext cx="384848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43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1" y="667580"/>
            <a:ext cx="2028825" cy="51629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50000"/>
              </a:lnSpc>
              <a:spcBef>
                <a:spcPts val="100"/>
              </a:spcBef>
            </a:pPr>
            <a:r>
              <a:rPr sz="1600" i="1" spc="-50" dirty="0">
                <a:solidFill>
                  <a:prstClr val="black"/>
                </a:solidFill>
                <a:latin typeface="Trebuchet MS"/>
                <a:cs typeface="Trebuchet MS"/>
              </a:rPr>
              <a:t>“This </a:t>
            </a:r>
            <a:r>
              <a:rPr sz="1600" i="1" spc="-2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600" i="1" spc="-10" dirty="0">
                <a:solidFill>
                  <a:prstClr val="black"/>
                </a:solidFill>
                <a:latin typeface="Trebuchet MS"/>
                <a:cs typeface="Trebuchet MS"/>
              </a:rPr>
              <a:t>easily </a:t>
            </a:r>
            <a:r>
              <a:rPr sz="1600" i="1" spc="-40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00" i="1" spc="10" dirty="0">
                <a:solidFill>
                  <a:prstClr val="black"/>
                </a:solidFill>
                <a:latin typeface="Trebuchet MS"/>
                <a:cs typeface="Trebuchet MS"/>
              </a:rPr>
              <a:t>most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important 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car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00" i="1" spc="-55" dirty="0">
                <a:solidFill>
                  <a:prstClr val="black"/>
                </a:solidFill>
                <a:latin typeface="Trebuchet MS"/>
                <a:cs typeface="Trebuchet MS"/>
              </a:rPr>
              <a:t>2017. </a:t>
            </a:r>
            <a:r>
              <a:rPr sz="1600" i="1" spc="-15" dirty="0">
                <a:solidFill>
                  <a:prstClr val="black"/>
                </a:solidFill>
                <a:latin typeface="Trebuchet MS"/>
                <a:cs typeface="Trebuchet MS"/>
              </a:rPr>
              <a:t>We’ve </a:t>
            </a:r>
            <a:r>
              <a:rPr sz="1600" i="1" spc="10" dirty="0">
                <a:solidFill>
                  <a:prstClr val="black"/>
                </a:solidFill>
                <a:latin typeface="Trebuchet MS"/>
                <a:cs typeface="Trebuchet MS"/>
              </a:rPr>
              <a:t>seen </a:t>
            </a:r>
            <a:r>
              <a:rPr sz="1600" i="1" spc="30" dirty="0">
                <a:solidFill>
                  <a:prstClr val="black"/>
                </a:solidFill>
                <a:latin typeface="Trebuchet MS"/>
                <a:cs typeface="Trebuchet MS"/>
              </a:rPr>
              <a:t>some  </a:t>
            </a:r>
            <a:r>
              <a:rPr sz="1600" i="1" spc="10" dirty="0">
                <a:solidFill>
                  <a:prstClr val="black"/>
                </a:solidFill>
                <a:latin typeface="Trebuchet MS"/>
                <a:cs typeface="Trebuchet MS"/>
              </a:rPr>
              <a:t>momentous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launches </a:t>
            </a:r>
            <a:r>
              <a:rPr sz="1600" i="1" spc="-15" dirty="0">
                <a:solidFill>
                  <a:prstClr val="black"/>
                </a:solidFill>
                <a:latin typeface="Trebuchet MS"/>
                <a:cs typeface="Trebuchet MS"/>
              </a:rPr>
              <a:t>over </a:t>
            </a:r>
            <a:r>
              <a:rPr sz="1600" i="1" spc="-40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1600" i="1" spc="-18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15" dirty="0">
                <a:solidFill>
                  <a:prstClr val="black"/>
                </a:solidFill>
                <a:latin typeface="Trebuchet MS"/>
                <a:cs typeface="Trebuchet MS"/>
              </a:rPr>
              <a:t>past  </a:t>
            </a:r>
            <a:r>
              <a:rPr sz="1600" i="1" spc="20" dirty="0">
                <a:solidFill>
                  <a:prstClr val="black"/>
                </a:solidFill>
                <a:latin typeface="Trebuchet MS"/>
                <a:cs typeface="Trebuchet MS"/>
              </a:rPr>
              <a:t>49</a:t>
            </a:r>
            <a:r>
              <a:rPr sz="1600" i="1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10" dirty="0">
                <a:solidFill>
                  <a:prstClr val="black"/>
                </a:solidFill>
                <a:latin typeface="Trebuchet MS"/>
                <a:cs typeface="Trebuchet MS"/>
              </a:rPr>
              <a:t>weeks</a:t>
            </a:r>
            <a:r>
              <a:rPr lang="en-GB" sz="1600" i="1" spc="-30" dirty="0">
                <a:solidFill>
                  <a:prstClr val="black"/>
                </a:solidFill>
                <a:latin typeface="Trebuchet MS"/>
                <a:cs typeface="Trebuchet MS"/>
              </a:rPr>
              <a:t>,</a:t>
            </a:r>
            <a:r>
              <a:rPr sz="1600" i="1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but</a:t>
            </a:r>
            <a:r>
              <a:rPr sz="1600" i="1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35" dirty="0">
                <a:solidFill>
                  <a:prstClr val="black"/>
                </a:solidFill>
                <a:latin typeface="Trebuchet MS"/>
                <a:cs typeface="Trebuchet MS"/>
              </a:rPr>
              <a:t>this</a:t>
            </a:r>
            <a:r>
              <a:rPr sz="1600" i="1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35" dirty="0">
                <a:solidFill>
                  <a:prstClr val="black"/>
                </a:solidFill>
                <a:latin typeface="Trebuchet MS"/>
                <a:cs typeface="Trebuchet MS"/>
              </a:rPr>
              <a:t>-</a:t>
            </a:r>
            <a:r>
              <a:rPr sz="1600" i="1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70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600" i="1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10" dirty="0">
                <a:solidFill>
                  <a:prstClr val="black"/>
                </a:solidFill>
                <a:latin typeface="Trebuchet MS"/>
                <a:cs typeface="Trebuchet MS"/>
              </a:rPr>
              <a:t>low-volume, 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six-seater, </a:t>
            </a:r>
            <a:r>
              <a:rPr sz="1600" i="1" spc="-35" dirty="0">
                <a:solidFill>
                  <a:prstClr val="black"/>
                </a:solidFill>
                <a:latin typeface="Trebuchet MS"/>
                <a:cs typeface="Trebuchet MS"/>
              </a:rPr>
              <a:t>British-built </a:t>
            </a:r>
            <a:r>
              <a:rPr sz="1600" i="1" spc="-20" dirty="0">
                <a:solidFill>
                  <a:prstClr val="black"/>
                </a:solidFill>
                <a:latin typeface="Trebuchet MS"/>
                <a:cs typeface="Trebuchet MS"/>
              </a:rPr>
              <a:t>hybrid </a:t>
            </a:r>
            <a:r>
              <a:rPr sz="1600" i="1" spc="35" dirty="0">
                <a:solidFill>
                  <a:prstClr val="black"/>
                </a:solidFill>
                <a:latin typeface="Trebuchet MS"/>
                <a:cs typeface="Trebuchet MS"/>
              </a:rPr>
              <a:t>-</a:t>
            </a:r>
            <a:r>
              <a:rPr sz="1600" i="1" spc="-18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2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of  </a:t>
            </a:r>
            <a:r>
              <a:rPr sz="1600" i="1" spc="-5" dirty="0">
                <a:solidFill>
                  <a:prstClr val="black"/>
                </a:solidFill>
                <a:latin typeface="Trebuchet MS"/>
                <a:cs typeface="Trebuchet MS"/>
              </a:rPr>
              <a:t>vastly more significance </a:t>
            </a:r>
            <a:r>
              <a:rPr sz="1600" i="1" spc="-10" dirty="0">
                <a:solidFill>
                  <a:prstClr val="black"/>
                </a:solidFill>
                <a:latin typeface="Trebuchet MS"/>
                <a:cs typeface="Trebuchet MS"/>
              </a:rPr>
              <a:t>than </a:t>
            </a:r>
            <a:r>
              <a:rPr sz="1600" i="1" spc="-15" dirty="0">
                <a:solidFill>
                  <a:prstClr val="black"/>
                </a:solidFill>
                <a:latin typeface="Trebuchet MS"/>
                <a:cs typeface="Trebuchet MS"/>
              </a:rPr>
              <a:t>all </a:t>
            </a:r>
            <a:r>
              <a:rPr sz="1600" i="1" spc="-25" dirty="0">
                <a:solidFill>
                  <a:prstClr val="black"/>
                </a:solidFill>
                <a:latin typeface="Trebuchet MS"/>
                <a:cs typeface="Trebuchet MS"/>
              </a:rPr>
              <a:t>of  </a:t>
            </a:r>
            <a:r>
              <a:rPr sz="1600" i="1" spc="-40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00" i="1" spc="-20" dirty="0">
                <a:solidFill>
                  <a:prstClr val="black"/>
                </a:solidFill>
                <a:latin typeface="Trebuchet MS"/>
                <a:cs typeface="Trebuchet MS"/>
              </a:rPr>
              <a:t>others</a:t>
            </a:r>
            <a:r>
              <a:rPr sz="1600" i="1" spc="-4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i="1" spc="-10" dirty="0">
                <a:solidFill>
                  <a:prstClr val="black"/>
                </a:solidFill>
                <a:latin typeface="Trebuchet MS"/>
                <a:cs typeface="Trebuchet MS"/>
              </a:rPr>
              <a:t>combined”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700" defTabSz="914400">
              <a:spcBef>
                <a:spcPts val="770"/>
              </a:spcBef>
            </a:pP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600" b="1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15" dirty="0">
                <a:solidFill>
                  <a:prstClr val="black"/>
                </a:solidFill>
                <a:latin typeface="Arial"/>
                <a:cs typeface="Arial"/>
              </a:rPr>
              <a:t>Telegraph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3111" y="201733"/>
            <a:ext cx="23876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800" spc="-75" dirty="0"/>
              <a:t>PRODUCT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2543555" y="857250"/>
            <a:ext cx="6600444" cy="455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95FA592-FE3C-4B97-BDB2-252EA82ECA7D}"/>
              </a:ext>
            </a:extLst>
          </p:cNvPr>
          <p:cNvSpPr txBox="1"/>
          <p:nvPr/>
        </p:nvSpPr>
        <p:spPr>
          <a:xfrm>
            <a:off x="262331" y="6332040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44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1" y="2542031"/>
            <a:ext cx="2889885" cy="21836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5080" indent="-257175" algn="just" defTabSz="914400">
              <a:lnSpc>
                <a:spcPct val="150100"/>
              </a:lnSpc>
              <a:spcBef>
                <a:spcPts val="100"/>
              </a:spcBef>
              <a:buClr>
                <a:srgbClr val="F6E400"/>
              </a:buClr>
              <a:buSzPct val="150000"/>
              <a:buFont typeface="Wingdings"/>
              <a:buChar char=""/>
              <a:tabLst>
                <a:tab pos="270510" algn="l"/>
              </a:tabLst>
            </a:pP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TX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Trebuchet MS"/>
                <a:cs typeface="Trebuchet MS"/>
              </a:rPr>
              <a:t>adoption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continue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grow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75" dirty="0">
                <a:solidFill>
                  <a:prstClr val="black"/>
                </a:solidFill>
                <a:latin typeface="Trebuchet MS"/>
                <a:cs typeface="Trebuchet MS"/>
              </a:rPr>
              <a:t>UK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rebuchet MS"/>
                <a:cs typeface="Trebuchet MS"/>
              </a:rPr>
              <a:t>cities</a:t>
            </a:r>
            <a:r>
              <a:rPr sz="1600" spc="-3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such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as  </a:t>
            </a:r>
            <a:r>
              <a:rPr sz="1600" spc="5" dirty="0">
                <a:solidFill>
                  <a:prstClr val="black"/>
                </a:solidFill>
                <a:latin typeface="Trebuchet MS"/>
                <a:cs typeface="Trebuchet MS"/>
              </a:rPr>
              <a:t>Coventry,</a:t>
            </a:r>
            <a:r>
              <a:rPr lang="en-GB" sz="1600" spc="-8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prstClr val="black"/>
                </a:solidFill>
                <a:latin typeface="Trebuchet MS"/>
                <a:cs typeface="Trebuchet MS"/>
              </a:rPr>
              <a:t>Liverpool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prstClr val="black"/>
                </a:solidFill>
                <a:latin typeface="Trebuchet MS"/>
                <a:cs typeface="Trebuchet MS"/>
              </a:rPr>
              <a:t>Nottingham</a:t>
            </a:r>
            <a:r>
              <a:rPr sz="1600" spc="-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r>
              <a:rPr sz="1600" spc="-6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well</a:t>
            </a:r>
            <a:r>
              <a:rPr sz="1600" spc="-3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prstClr val="black"/>
                </a:solidFill>
                <a:latin typeface="Trebuchet MS"/>
                <a:cs typeface="Trebuchet MS"/>
              </a:rPr>
              <a:t>new  </a:t>
            </a:r>
            <a:r>
              <a:rPr sz="1600" spc="20" dirty="0">
                <a:solidFill>
                  <a:prstClr val="black"/>
                </a:solidFill>
                <a:latin typeface="Trebuchet MS"/>
                <a:cs typeface="Trebuchet MS"/>
              </a:rPr>
              <a:t>markets</a:t>
            </a:r>
            <a:r>
              <a:rPr sz="1600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600" spc="-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Trebuchet MS"/>
                <a:cs typeface="Trebuchet MS"/>
              </a:rPr>
              <a:t>Germany</a:t>
            </a:r>
            <a:r>
              <a:rPr sz="1600" spc="-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1600" spc="-6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prstClr val="black"/>
                </a:solidFill>
                <a:latin typeface="Trebuchet MS"/>
                <a:cs typeface="Trebuchet MS"/>
              </a:rPr>
              <a:t>Netherlands.</a:t>
            </a:r>
            <a:endParaRPr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591" y="1185925"/>
            <a:ext cx="200720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85" dirty="0"/>
              <a:t>A</a:t>
            </a:r>
            <a:r>
              <a:rPr lang="en-GB" sz="2800" spc="-15" dirty="0"/>
              <a:t>D</a:t>
            </a:r>
            <a:r>
              <a:rPr sz="2800" spc="-40" dirty="0"/>
              <a:t>O</a:t>
            </a:r>
            <a:r>
              <a:rPr sz="2800" spc="-75" dirty="0"/>
              <a:t>P</a:t>
            </a:r>
            <a:r>
              <a:rPr sz="2800" spc="10" dirty="0"/>
              <a:t>TI</a:t>
            </a:r>
            <a:r>
              <a:rPr sz="2800" spc="-40" dirty="0"/>
              <a:t>O</a:t>
            </a:r>
            <a:r>
              <a:rPr sz="2800" spc="60" dirty="0"/>
              <a:t>N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4761764" y="966193"/>
            <a:ext cx="3120363" cy="1901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28004" y="2859785"/>
            <a:ext cx="3015995" cy="2485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32603" y="2728723"/>
            <a:ext cx="1493520" cy="1912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81088" y="857251"/>
            <a:ext cx="1962910" cy="1691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09744" y="1805177"/>
            <a:ext cx="3023616" cy="1062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11141" y="4283202"/>
            <a:ext cx="3832859" cy="10896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14700" y="3835145"/>
            <a:ext cx="2179320" cy="15773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75660" y="2407158"/>
            <a:ext cx="1990343" cy="12390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36792" y="2463547"/>
            <a:ext cx="2807207" cy="6446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72612" y="1543050"/>
            <a:ext cx="1441703" cy="8808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D96AC01F-4934-4D3F-9AAD-C0E2A1A7EF94}"/>
              </a:ext>
            </a:extLst>
          </p:cNvPr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45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976" y="3207144"/>
            <a:ext cx="73024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lang="en-GB" sz="2800" b="1" spc="225" dirty="0">
                <a:solidFill>
                  <a:prstClr val="black"/>
                </a:solidFill>
                <a:latin typeface="Arial"/>
                <a:cs typeface="Arial"/>
              </a:rPr>
              <a:t>WHAT DOES THE FUTURE HOLD?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FE01CF09-5064-4E79-86AE-1D81BD0E653D}"/>
              </a:ext>
            </a:extLst>
          </p:cNvPr>
          <p:cNvSpPr txBox="1"/>
          <p:nvPr/>
        </p:nvSpPr>
        <p:spPr>
          <a:xfrm>
            <a:off x="433769" y="5837829"/>
            <a:ext cx="3848480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46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453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262331" y="8088532"/>
            <a:ext cx="2569210" cy="1102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47</a:t>
            </a:fld>
            <a:r>
              <a:rPr b="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b="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10" dirty="0">
                <a:solidFill>
                  <a:prstClr val="black"/>
                </a:solidFill>
              </a:rPr>
              <a:t>C </a:t>
            </a:r>
            <a:r>
              <a:rPr spc="40" dirty="0">
                <a:solidFill>
                  <a:prstClr val="black"/>
                </a:solidFill>
              </a:rPr>
              <a:t>– </a:t>
            </a:r>
            <a:r>
              <a:rPr spc="10" dirty="0">
                <a:solidFill>
                  <a:prstClr val="black"/>
                </a:solidFill>
              </a:rPr>
              <a:t>D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5" dirty="0">
                <a:solidFill>
                  <a:prstClr val="black"/>
                </a:solidFill>
              </a:rPr>
              <a:t>S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spc="-20" dirty="0">
                <a:solidFill>
                  <a:prstClr val="black"/>
                </a:solidFill>
              </a:rPr>
              <a:t>G </a:t>
            </a:r>
            <a:r>
              <a:rPr spc="40" dirty="0">
                <a:solidFill>
                  <a:prstClr val="black"/>
                </a:solidFill>
              </a:rPr>
              <a:t>N </a:t>
            </a:r>
            <a:r>
              <a:rPr spc="-5" dirty="0">
                <a:solidFill>
                  <a:prstClr val="black"/>
                </a:solidFill>
              </a:rPr>
              <a:t>L </a:t>
            </a:r>
            <a:r>
              <a:rPr spc="-30" dirty="0">
                <a:solidFill>
                  <a:prstClr val="black"/>
                </a:solidFill>
              </a:rPr>
              <a:t>E </a:t>
            </a:r>
            <a:r>
              <a:rPr spc="-20" dirty="0">
                <a:solidFill>
                  <a:prstClr val="black"/>
                </a:solidFill>
              </a:rPr>
              <a:t>A </a:t>
            </a:r>
            <a:r>
              <a:rPr spc="10" dirty="0">
                <a:solidFill>
                  <a:prstClr val="black"/>
                </a:solidFill>
              </a:rPr>
              <a:t>D I </a:t>
            </a:r>
            <a:r>
              <a:rPr spc="40" dirty="0">
                <a:solidFill>
                  <a:prstClr val="black"/>
                </a:solidFill>
              </a:rPr>
              <a:t>N N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20" dirty="0">
                <a:solidFill>
                  <a:prstClr val="black"/>
                </a:solidFill>
              </a:rPr>
              <a:t>V </a:t>
            </a:r>
            <a:r>
              <a:rPr spc="-20" dirty="0">
                <a:solidFill>
                  <a:prstClr val="black"/>
                </a:solidFill>
              </a:rPr>
              <a:t>A</a:t>
            </a:r>
            <a:r>
              <a:rPr spc="100" dirty="0">
                <a:solidFill>
                  <a:prstClr val="black"/>
                </a:solidFill>
              </a:rPr>
              <a:t> </a:t>
            </a:r>
            <a:r>
              <a:rPr spc="15" dirty="0">
                <a:solidFill>
                  <a:prstClr val="black"/>
                </a:solidFill>
              </a:rPr>
              <a:t>T </a:t>
            </a:r>
            <a:r>
              <a:rPr spc="10" dirty="0">
                <a:solidFill>
                  <a:prstClr val="black"/>
                </a:solidFill>
              </a:rPr>
              <a:t>I </a:t>
            </a:r>
            <a:r>
              <a:rPr dirty="0">
                <a:solidFill>
                  <a:prstClr val="black"/>
                </a:solidFill>
              </a:rPr>
              <a:t>O </a:t>
            </a:r>
            <a:r>
              <a:rPr spc="4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194767C-5175-4603-BEDA-EAFDCC7157A6}"/>
              </a:ext>
            </a:extLst>
          </p:cNvPr>
          <p:cNvSpPr txBox="1"/>
          <p:nvPr/>
        </p:nvSpPr>
        <p:spPr>
          <a:xfrm>
            <a:off x="262331" y="5637774"/>
            <a:ext cx="3666202" cy="1795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defTabSz="914400">
              <a:spcBef>
                <a:spcPts val="80"/>
              </a:spcBef>
            </a:pPr>
            <a:fld id="{81D60167-4931-47E6-BA6A-407CBD079E47}" type="slidenum"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pPr marL="25400" defTabSz="914400">
                <a:spcBef>
                  <a:spcPts val="80"/>
                </a:spcBef>
              </a:pPr>
              <a:t>47</a:t>
            </a:fld>
            <a:r>
              <a:rPr sz="1100" spc="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00" spc="-190" dirty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C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S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G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sz="1100" b="1" spc="-3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D I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 N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sz="1100" b="1" spc="2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1100" b="1" spc="10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01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75 Helvetica Bold"/>
                <a:cs typeface="75 Helvetica Bold"/>
              </a:rPr>
              <a:t>Adam Dent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2" y="3221091"/>
            <a:ext cx="596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Managing Director</a:t>
            </a:r>
          </a:p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Advent Communications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658D98-5ABA-46BC-AB17-C4621362971A}"/>
              </a:ext>
            </a:extLst>
          </p:cNvPr>
          <p:cNvSpPr txBox="1">
            <a:spLocks/>
          </p:cNvSpPr>
          <p:nvPr/>
        </p:nvSpPr>
        <p:spPr>
          <a:xfrm>
            <a:off x="5225379" y="321635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8F2001-163C-4173-8FD7-9B97E886EC49}"/>
              </a:ext>
            </a:extLst>
          </p:cNvPr>
          <p:cNvSpPr txBox="1">
            <a:spLocks/>
          </p:cNvSpPr>
          <p:nvPr/>
        </p:nvSpPr>
        <p:spPr>
          <a:xfrm>
            <a:off x="4572000" y="6351890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@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adventpr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370641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1B83C-F34D-45B0-AAE3-0EA542E8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41800" cy="21209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EC1F24-9D7E-43BA-90BB-56111DC44354}"/>
              </a:ext>
            </a:extLst>
          </p:cNvPr>
          <p:cNvSpPr/>
          <p:nvPr/>
        </p:nvSpPr>
        <p:spPr>
          <a:xfrm>
            <a:off x="4432300" y="215901"/>
            <a:ext cx="2235200" cy="1904999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100,000 visitors attended the race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64B59B-5AAC-4E0F-B8FE-0CA2E14578E2}"/>
              </a:ext>
            </a:extLst>
          </p:cNvPr>
          <p:cNvSpPr/>
          <p:nvPr/>
        </p:nvSpPr>
        <p:spPr>
          <a:xfrm>
            <a:off x="6858000" y="215901"/>
            <a:ext cx="2235200" cy="1904998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33% came with their families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459ED6-7E16-4F44-8943-614614034120}"/>
              </a:ext>
            </a:extLst>
          </p:cNvPr>
          <p:cNvSpPr/>
          <p:nvPr/>
        </p:nvSpPr>
        <p:spPr>
          <a:xfrm>
            <a:off x="1879600" y="2476500"/>
            <a:ext cx="2247900" cy="19050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Net Expenditure £2,053,770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8BABFC-2B42-4ACC-864E-9A7406BBBD53}"/>
              </a:ext>
            </a:extLst>
          </p:cNvPr>
          <p:cNvSpPr/>
          <p:nvPr/>
        </p:nvSpPr>
        <p:spPr>
          <a:xfrm>
            <a:off x="4432300" y="2400624"/>
            <a:ext cx="2235200" cy="19050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Average spent per day by day-only visitors: £77.37 per group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7863E0-6074-419B-8574-33689CF97AA0}"/>
              </a:ext>
            </a:extLst>
          </p:cNvPr>
          <p:cNvSpPr/>
          <p:nvPr/>
        </p:nvSpPr>
        <p:spPr>
          <a:xfrm>
            <a:off x="6785995" y="2274193"/>
            <a:ext cx="2307205" cy="2031431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63% came from outside Warwickshire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461128-7051-40FF-AE78-3E7633FC4FF0}"/>
              </a:ext>
            </a:extLst>
          </p:cNvPr>
          <p:cNvSpPr/>
          <p:nvPr/>
        </p:nvSpPr>
        <p:spPr>
          <a:xfrm>
            <a:off x="1879600" y="4646116"/>
            <a:ext cx="2247900" cy="1968216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67% inspired to cycle more often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D5E60D-2C09-4284-B854-E7733C2CA3FF}"/>
              </a:ext>
            </a:extLst>
          </p:cNvPr>
          <p:cNvSpPr/>
          <p:nvPr/>
        </p:nvSpPr>
        <p:spPr>
          <a:xfrm>
            <a:off x="4432300" y="4584660"/>
            <a:ext cx="2235200" cy="2031431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31% of visitors stayed overnight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89E3C1-8A2E-4633-ADB0-FDBAA1BCE38A}"/>
              </a:ext>
            </a:extLst>
          </p:cNvPr>
          <p:cNvSpPr/>
          <p:nvPr/>
        </p:nvSpPr>
        <p:spPr>
          <a:xfrm>
            <a:off x="6845300" y="4582901"/>
            <a:ext cx="2247900" cy="2031431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Average spend per 24 hours by overnight visitors:  £169.50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A39DFC-5812-4F56-9601-E28F585DA767}"/>
              </a:ext>
            </a:extLst>
          </p:cNvPr>
          <p:cNvSpPr/>
          <p:nvPr/>
        </p:nvSpPr>
        <p:spPr>
          <a:xfrm>
            <a:off x="0" y="3561308"/>
            <a:ext cx="2235200" cy="19050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87% described race as “very enjoyable”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A8C14-05BD-4626-A107-17BDEEA4B46D}"/>
              </a:ext>
            </a:extLst>
          </p:cNvPr>
          <p:cNvSpPr txBox="1"/>
          <p:nvPr/>
        </p:nvSpPr>
        <p:spPr>
          <a:xfrm>
            <a:off x="0" y="2097541"/>
            <a:ext cx="3331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Warwickshire Stage</a:t>
            </a:r>
          </a:p>
        </p:txBody>
      </p:sp>
    </p:spTree>
    <p:extLst>
      <p:ext uri="{BB962C8B-B14F-4D97-AF65-F5344CB8AC3E}">
        <p14:creationId xmlns:p14="http://schemas.microsoft.com/office/powerpoint/2010/main" val="95595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01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 err="1">
                <a:solidFill>
                  <a:schemeClr val="bg1"/>
                </a:solidFill>
                <a:latin typeface="75 Helvetica Bold"/>
                <a:cs typeface="75 Helvetica Bold"/>
              </a:rPr>
              <a:t>Chenine</a:t>
            </a:r>
            <a:r>
              <a:rPr lang="en-US" sz="5400" dirty="0">
                <a:solidFill>
                  <a:schemeClr val="bg1"/>
                </a:solidFill>
                <a:latin typeface="75 Helvetica Bold"/>
                <a:cs typeface="75 Helvetica Bold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75 Helvetica Bold"/>
                <a:cs typeface="75 Helvetica Bold"/>
              </a:rPr>
              <a:t>Bhathena</a:t>
            </a:r>
            <a:r>
              <a:rPr lang="en-US" sz="5400" dirty="0">
                <a:solidFill>
                  <a:schemeClr val="bg1"/>
                </a:solidFill>
                <a:latin typeface="75 Helvetica Bold"/>
                <a:cs typeface="75 Helvetica Bold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262" y="3232243"/>
            <a:ext cx="596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Creative Director </a:t>
            </a:r>
          </a:p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Coventry City of Culture 2021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F6AC6-11BF-48AB-9568-16AA55F92C25}"/>
              </a:ext>
            </a:extLst>
          </p:cNvPr>
          <p:cNvSpPr txBox="1">
            <a:spLocks/>
          </p:cNvSpPr>
          <p:nvPr/>
        </p:nvSpPr>
        <p:spPr>
          <a:xfrm>
            <a:off x="5208444" y="196815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E7CD6F-5381-4151-AB3C-CCD43B5DCCC0}"/>
              </a:ext>
            </a:extLst>
          </p:cNvPr>
          <p:cNvSpPr txBox="1">
            <a:spLocks/>
          </p:cNvSpPr>
          <p:nvPr/>
        </p:nvSpPr>
        <p:spPr>
          <a:xfrm>
            <a:off x="4572000" y="6381170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@Coventry2021</a:t>
            </a:r>
          </a:p>
        </p:txBody>
      </p:sp>
    </p:spTree>
    <p:extLst>
      <p:ext uri="{BB962C8B-B14F-4D97-AF65-F5344CB8AC3E}">
        <p14:creationId xmlns:p14="http://schemas.microsoft.com/office/powerpoint/2010/main" val="1182851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E69D-3DF8-4537-992D-92E87F23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9BBA-E76F-4119-BBE7-ED4FF37BB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04E84-9488-4314-AF30-E00E3D97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34" y="488731"/>
            <a:ext cx="9493468" cy="58805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FC8E0-0045-4059-966A-5548B49CC52B}"/>
              </a:ext>
            </a:extLst>
          </p:cNvPr>
          <p:cNvSpPr txBox="1">
            <a:spLocks/>
          </p:cNvSpPr>
          <p:nvPr/>
        </p:nvSpPr>
        <p:spPr>
          <a:xfrm>
            <a:off x="5072979" y="61154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1422517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" y="201790"/>
            <a:ext cx="4167051" cy="615327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75 Helvetica Bold"/>
                <a:cs typeface="75 Helvetica Bold"/>
              </a:rPr>
              <a:t>New Champions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DCEC0D-409B-49B0-9AB6-B150ED91E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09" y="2142833"/>
            <a:ext cx="4503891" cy="4503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6F5A34-C4A6-4A58-870D-3DCC6D42D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26" y="1749568"/>
            <a:ext cx="4773753" cy="1005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FF7DD-FA0C-41D6-AC46-0492AB114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8" y="2922440"/>
            <a:ext cx="4319558" cy="1300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6E040-F6CD-44F4-A9F9-063FAEC10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552" y="4321123"/>
            <a:ext cx="2655803" cy="2536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4F3B9-3251-436E-8B8F-74DCBF39F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461" y="4321123"/>
            <a:ext cx="3165236" cy="31652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F441C-1F4B-4B49-AFC2-BA0A1E792F65}"/>
              </a:ext>
            </a:extLst>
          </p:cNvPr>
          <p:cNvSpPr txBox="1">
            <a:spLocks/>
          </p:cNvSpPr>
          <p:nvPr/>
        </p:nvSpPr>
        <p:spPr>
          <a:xfrm>
            <a:off x="4976949" y="140503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207910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726" y="1572325"/>
            <a:ext cx="6724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FFFF"/>
                </a:solidFill>
                <a:latin typeface="45 Helvetica Light"/>
                <a:cs typeface="45 Helvetica Light"/>
              </a:rPr>
              <a:t>The next Coventry &amp; Warwickshire Champions meeting will take place on:</a:t>
            </a:r>
          </a:p>
          <a:p>
            <a:endParaRPr lang="en-GB" sz="2800" dirty="0">
              <a:solidFill>
                <a:srgbClr val="FFFFFF"/>
              </a:solidFill>
              <a:latin typeface="45 Helvetica Light"/>
              <a:cs typeface="45 Helvetica Light"/>
            </a:endParaRPr>
          </a:p>
          <a:p>
            <a:r>
              <a:rPr lang="en-GB" sz="2800" dirty="0">
                <a:solidFill>
                  <a:srgbClr val="FFFFFF"/>
                </a:solidFill>
                <a:latin typeface="45 Helvetica Light"/>
                <a:cs typeface="45 Helvetica Light"/>
              </a:rPr>
              <a:t>Wednesday, 21</a:t>
            </a:r>
            <a:r>
              <a:rPr lang="en-GB" sz="2800" baseline="30000" dirty="0">
                <a:solidFill>
                  <a:srgbClr val="FFFFFF"/>
                </a:solidFill>
                <a:latin typeface="45 Helvetica Light"/>
                <a:cs typeface="45 Helvetica Light"/>
              </a:rPr>
              <a:t>st</a:t>
            </a:r>
            <a:r>
              <a:rPr lang="en-GB" sz="2800" dirty="0">
                <a:solidFill>
                  <a:srgbClr val="FFFFFF"/>
                </a:solidFill>
                <a:latin typeface="45 Helvetica Light"/>
                <a:cs typeface="45 Helvetica Light"/>
              </a:rPr>
              <a:t> November 2018</a:t>
            </a:r>
          </a:p>
          <a:p>
            <a:endParaRPr lang="en-GB" sz="2800" dirty="0">
              <a:solidFill>
                <a:srgbClr val="FFFFFF"/>
              </a:solidFill>
              <a:latin typeface="45 Helvetica Light"/>
              <a:cs typeface="45 Helvetica Light"/>
            </a:endParaRPr>
          </a:p>
          <a:p>
            <a:r>
              <a:rPr lang="en-GB" sz="2800" dirty="0">
                <a:solidFill>
                  <a:srgbClr val="FFFFFF"/>
                </a:solidFill>
                <a:latin typeface="45 Helvetica Light"/>
                <a:cs typeface="45 Helvetica Light"/>
              </a:rPr>
              <a:t>Venue</a:t>
            </a:r>
            <a:r>
              <a:rPr lang="en-GB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: </a:t>
            </a:r>
            <a:r>
              <a:rPr lang="en-GB" sz="2800" dirty="0">
                <a:solidFill>
                  <a:srgbClr val="FFFFFF"/>
                </a:solidFill>
                <a:latin typeface="45 Helvetica Light"/>
                <a:cs typeface="45 Helvetica Light"/>
              </a:rPr>
              <a:t>NAEC Stoneleigh Park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060" y="591583"/>
            <a:ext cx="7359807" cy="980743"/>
          </a:xfrm>
        </p:spPr>
        <p:txBody>
          <a:bodyPr>
            <a:noAutofit/>
          </a:bodyPr>
          <a:lstStyle/>
          <a:p>
            <a:pPr algn="l"/>
            <a:r>
              <a:rPr lang="en-US" sz="4000" u="sng" dirty="0">
                <a:solidFill>
                  <a:schemeClr val="bg1"/>
                </a:solidFill>
                <a:latin typeface="75 Helvetica Bold"/>
                <a:cs typeface="75 Helvetica Bold"/>
              </a:rPr>
              <a:t>Our next Champions event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2A6A2A-26C5-4193-BCFC-22535A8F0AB0}"/>
              </a:ext>
            </a:extLst>
          </p:cNvPr>
          <p:cNvSpPr txBox="1">
            <a:spLocks/>
          </p:cNvSpPr>
          <p:nvPr/>
        </p:nvSpPr>
        <p:spPr>
          <a:xfrm>
            <a:off x="5072979" y="222632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42593-966C-4CE8-857E-C3225090B308}"/>
              </a:ext>
            </a:extLst>
          </p:cNvPr>
          <p:cNvSpPr txBox="1">
            <a:spLocks/>
          </p:cNvSpPr>
          <p:nvPr/>
        </p:nvSpPr>
        <p:spPr>
          <a:xfrm>
            <a:off x="4705350" y="6411817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@CWCHAMPIONS</a:t>
            </a:r>
          </a:p>
        </p:txBody>
      </p:sp>
    </p:spTree>
    <p:extLst>
      <p:ext uri="{BB962C8B-B14F-4D97-AF65-F5344CB8AC3E}">
        <p14:creationId xmlns:p14="http://schemas.microsoft.com/office/powerpoint/2010/main" val="793020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FA26-1C21-4FAA-8E0A-47A22055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CD3C8E-C170-40A5-83CC-45B93E95A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3691" y="748862"/>
            <a:ext cx="9531381" cy="5360276"/>
          </a:xfrm>
        </p:spPr>
      </p:pic>
    </p:spTree>
    <p:extLst>
      <p:ext uri="{BB962C8B-B14F-4D97-AF65-F5344CB8AC3E}">
        <p14:creationId xmlns:p14="http://schemas.microsoft.com/office/powerpoint/2010/main" val="253492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387" y="22196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75 Helvetica Bold"/>
                <a:cs typeface="75 Helvetica Bold"/>
              </a:rPr>
              <a:t>David Moorcroft OBE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390" y="3251147"/>
            <a:ext cx="809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45 Helvetica Light"/>
                <a:cs typeface="45 Helvetica Light"/>
              </a:rPr>
              <a:t>European City of Sport 2019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CF00EF-C2DB-4530-90AF-EADD94E255C6}"/>
              </a:ext>
            </a:extLst>
          </p:cNvPr>
          <p:cNvSpPr txBox="1">
            <a:spLocks/>
          </p:cNvSpPr>
          <p:nvPr/>
        </p:nvSpPr>
        <p:spPr>
          <a:xfrm>
            <a:off x="5157645" y="243119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#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CWChampsSept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4594EE-08A4-4928-9B12-309EBD55FB1D}"/>
              </a:ext>
            </a:extLst>
          </p:cNvPr>
          <p:cNvSpPr txBox="1">
            <a:spLocks/>
          </p:cNvSpPr>
          <p:nvPr/>
        </p:nvSpPr>
        <p:spPr>
          <a:xfrm>
            <a:off x="4572000" y="6351890"/>
            <a:ext cx="4981174" cy="368950"/>
          </a:xfrm>
          <a:prstGeom prst="rect">
            <a:avLst/>
          </a:prstGeom>
        </p:spPr>
        <p:txBody>
          <a:bodyPr vert="horz" lIns="91205" tIns="45597" rIns="91205" bIns="455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1316F"/>
                </a:solidFill>
                <a:latin typeface="75 Helvetica Bold"/>
                <a:cs typeface="75 Helvetica Bold"/>
              </a:rPr>
              <a:t>@</a:t>
            </a:r>
            <a:r>
              <a:rPr lang="en-US" sz="2800" dirty="0" err="1">
                <a:solidFill>
                  <a:srgbClr val="21316F"/>
                </a:solidFill>
                <a:latin typeface="75 Helvetica Bold"/>
                <a:cs typeface="75 Helvetica Bold"/>
              </a:rPr>
              <a:t>DmMoorcroft</a:t>
            </a:r>
            <a:endParaRPr lang="en-US" sz="2800" dirty="0">
              <a:solidFill>
                <a:srgbClr val="21316F"/>
              </a:solidFill>
              <a:latin typeface="75 Helvetica Bold"/>
              <a:cs typeface="75 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340505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99C9-E8C2-8647-81C8-0189F207D1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1F6C1C-5227-B84E-BF59-386627367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42752-8846-8E4B-AF8C-D00244CC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9136856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0FC3B-984D-3146-B168-318397E90B5D}"/>
              </a:ext>
            </a:extLst>
          </p:cNvPr>
          <p:cNvSpPr txBox="1"/>
          <p:nvPr/>
        </p:nvSpPr>
        <p:spPr>
          <a:xfrm>
            <a:off x="2121694" y="5079206"/>
            <a:ext cx="50899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David Moorcroft</a:t>
            </a:r>
          </a:p>
        </p:txBody>
      </p:sp>
    </p:spTree>
    <p:extLst>
      <p:ext uri="{BB962C8B-B14F-4D97-AF65-F5344CB8AC3E}">
        <p14:creationId xmlns:p14="http://schemas.microsoft.com/office/powerpoint/2010/main" val="139770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577B9C-3E07-4444-AB40-9F50D399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4" y="1088605"/>
            <a:ext cx="966827" cy="505973"/>
          </a:xfrm>
          <a:prstGeom prst="rect">
            <a:avLst/>
          </a:prstGeom>
        </p:spPr>
      </p:pic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C6EC51C5-8B4D-A644-B1C5-52531D5D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60" y="857250"/>
            <a:ext cx="9144000" cy="5147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465" y="1481434"/>
            <a:ext cx="3891110" cy="3891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250" y="2020491"/>
            <a:ext cx="4381500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50" b="1" dirty="0">
                <a:solidFill>
                  <a:schemeClr val="accent1">
                    <a:lumMod val="50000"/>
                  </a:schemeClr>
                </a:solidFill>
              </a:rPr>
              <a:t>Our vision for Coventry as European City of Sport in 2019 is:</a:t>
            </a:r>
          </a:p>
          <a:p>
            <a:endParaRPr lang="en-GB" sz="195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950" b="1" dirty="0">
                <a:solidFill>
                  <a:schemeClr val="accent1">
                    <a:lumMod val="50000"/>
                  </a:schemeClr>
                </a:solidFill>
              </a:rPr>
              <a:t>To promote and celebrate, in every community, the benefits of sport and physical activity, and to be the catalyst for a fitter, healthier city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2919910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1775</Words>
  <Application>Microsoft Office PowerPoint</Application>
  <PresentationFormat>On-screen Show (4:3)</PresentationFormat>
  <Paragraphs>221</Paragraphs>
  <Slides>52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45 Helvetica Light</vt:lpstr>
      <vt:lpstr>75 Helvetica Bold</vt:lpstr>
      <vt:lpstr>Arial</vt:lpstr>
      <vt:lpstr>Calibri</vt:lpstr>
      <vt:lpstr>Georgia</vt:lpstr>
      <vt:lpstr>Times New Roman</vt:lpstr>
      <vt:lpstr>Trebuchet MS</vt:lpstr>
      <vt:lpstr>Wingdings</vt:lpstr>
      <vt:lpstr>Office Theme</vt:lpstr>
      <vt:lpstr>1_Office Theme</vt:lpstr>
      <vt:lpstr>PowerPoint Presentation</vt:lpstr>
      <vt:lpstr>Adam Dent</vt:lpstr>
      <vt:lpstr>Marcus Lynch </vt:lpstr>
      <vt:lpstr>PowerPoint Presentation</vt:lpstr>
      <vt:lpstr>Chenine Bhathena </vt:lpstr>
      <vt:lpstr>PowerPoint Presentation</vt:lpstr>
      <vt:lpstr>David Moorcroft OBE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 Gubbey</vt:lpstr>
      <vt:lpstr>PowerPoint Presentation</vt:lpstr>
      <vt:lpstr>LEVC</vt:lpstr>
      <vt:lpstr>TRENDS IN URBAN TRANSPORTATION </vt:lpstr>
      <vt:lpstr>2013</vt:lpstr>
      <vt:lpstr>PowerPoint Presentation</vt:lpstr>
      <vt:lpstr>DESIGN DNA</vt:lpstr>
      <vt:lpstr>CONCEPTUALISE</vt:lpstr>
      <vt:lpstr>FINAL DESIGN</vt:lpstr>
      <vt:lpstr>PowerPoint Presentation</vt:lpstr>
      <vt:lpstr>PowerPoint Presentation</vt:lpstr>
      <vt:lpstr>PowerPoint Presentation</vt:lpstr>
      <vt:lpstr>eCity Technology</vt:lpstr>
      <vt:lpstr>SAFETY</vt:lpstr>
      <vt:lpstr>DRIVER ASSISTANCE</vt:lpstr>
      <vt:lpstr>AUTONOMOUS  BRAKING IN  ACTION!</vt:lpstr>
      <vt:lpstr>PROVEN</vt:lpstr>
      <vt:lpstr>PowerPoint Presentation</vt:lpstr>
      <vt:lpstr>EVEN GOODWOOD</vt:lpstr>
      <vt:lpstr>PowerPoint Presentation</vt:lpstr>
      <vt:lpstr>PEOPLE DRIVEN</vt:lpstr>
      <vt:lpstr>PEOPLE DRIVEN</vt:lpstr>
      <vt:lpstr>BREATH OF FRESH AIR</vt:lpstr>
      <vt:lpstr>PowerPoint Presentation</vt:lpstr>
      <vt:lpstr>PRODUCT</vt:lpstr>
      <vt:lpstr>ADOPTION</vt:lpstr>
      <vt:lpstr>PowerPoint Presentation</vt:lpstr>
      <vt:lpstr>PowerPoint Presentation</vt:lpstr>
      <vt:lpstr>Adam Dent</vt:lpstr>
      <vt:lpstr>PowerPoint Presentation</vt:lpstr>
      <vt:lpstr>PowerPoint Presentation</vt:lpstr>
      <vt:lpstr>New Champions</vt:lpstr>
      <vt:lpstr>Our next Champions event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Dickens</dc:creator>
  <cp:lastModifiedBy>Sophie Davies</cp:lastModifiedBy>
  <cp:revision>59</cp:revision>
  <cp:lastPrinted>2017-02-06T13:52:33Z</cp:lastPrinted>
  <dcterms:created xsi:type="dcterms:W3CDTF">2017-02-03T10:15:16Z</dcterms:created>
  <dcterms:modified xsi:type="dcterms:W3CDTF">2018-09-18T12:28:35Z</dcterms:modified>
</cp:coreProperties>
</file>